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media/image10.svg" ContentType="image/svg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webextensions/taskpanes.xml" ContentType="application/vnd.ms-office.webextensiontaskpanes+xml"/>
  <Override PartName="/ppt/webextensions/webextension1.xml" ContentType="application/vnd.ms-office.webextension+xml"/>
</Types>
</file>

<file path=_rels/.rels><?xml version='1.0' encoding='UTF-8' standalone='yes'?>
<Relationships xmlns="http://schemas.openxmlformats.org/package/2006/relationships"><Relationship Id="rId1" Type="http://schemas.microsoft.com/office/2011/relationships/webextensiontaskpanes" Target="ppt/webextensions/taskpanes.xml"/><Relationship Id="rId2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6"/>
  </p:notesMasterIdLst>
  <p:sldIdLst>
    <p:sldId id="333" r:id="rId2"/>
    <p:sldId id="349" r:id="rId3"/>
    <p:sldId id="334" r:id="rId4"/>
    <p:sldId id="335" r:id="rId5"/>
    <p:sldId id="336" r:id="rId6"/>
    <p:sldId id="337" r:id="rId7"/>
    <p:sldId id="338" r:id="rId8"/>
    <p:sldId id="339" r:id="rId9"/>
    <p:sldId id="340" r:id="rId10"/>
    <p:sldId id="341" r:id="rId11"/>
    <p:sldId id="342" r:id="rId12"/>
    <p:sldId id="343" r:id="rId13"/>
    <p:sldId id="346" r:id="rId14"/>
    <p:sldId id="347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34"/>
    <p:restoredTop sz="94623"/>
  </p:normalViewPr>
  <p:slideViewPr>
    <p:cSldViewPr snapToGrid="0">
      <p:cViewPr varScale="1">
        <p:scale>
          <a:sx n="90" d="100"/>
          <a:sy n="90" d="100"/>
        </p:scale>
        <p:origin x="216" y="7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.02"/>
          <c:y val="0.18"/>
          <c:w val="0.96"/>
          <c:h val="0.7"/>
        </c:manualLayout>
      </c:layout>
      <c:barChart>
        <c:barDir val="col"/>
        <c:grouping val="clustered"/>
        <c:varyColors val="0"/>
        <c:ser>
          <c:idx val="0"/>
          <c:order val="0"/>
          <c:tx>
            <c:v>Values</c:v>
          </c:tx>
          <c:spPr>
            <a:solidFill>
              <a:srgbClr val="42607F"/>
            </a:solidFill>
            <a:ln>
              <a:noFill/>
            </a:ln>
          </c:spPr>
          <c:invertIfNegative val="1"/>
          <c:dPt>
            <c:idx val="1"/>
            <c:invertIfNegative val="1"/>
            <c:bubble3D val="0"/>
            <c:spPr>
              <a:solidFill>
                <a:srgbClr val="00C8F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DB4C-B847-910A-23AAFE51A80B}"/>
              </c:ext>
            </c:extLst>
          </c:dPt>
          <c:dLbls>
            <c:numFmt formatCode="&quot;$&quot;#,##0.0&quot;B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2F7FC"/>
                    </a:solidFill>
                    <a:latin typeface="Calibri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2"/>
              <c:pt idx="0">
                <c:v>2024</c:v>
              </c:pt>
              <c:pt idx="1">
                <c:v>2025</c:v>
              </c:pt>
            </c:strLit>
          </c:cat>
          <c:val>
            <c:numLit>
              <c:formatCode>General</c:formatCode>
              <c:ptCount val="2"/>
              <c:pt idx="0">
                <c:v>10</c:v>
              </c:pt>
              <c:pt idx="1">
                <c:v>17.5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DB4C-B847-910A-23AAFE51A8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"/>
        <c:axId val="2"/>
      </c:barChart>
      <c:catAx>
        <c:axId val="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525">
            <a:solidFill>
              <a:srgbClr val="C9C9C9"/>
            </a:solidFill>
          </a:ln>
        </c:spPr>
        <c:txPr>
          <a:bodyPr rot="0" vert="horz"/>
          <a:lstStyle/>
          <a:p>
            <a:pPr>
              <a:defRPr sz="1400" b="0">
                <a:solidFill>
                  <a:srgbClr val="F2F7FC"/>
                </a:solidFill>
                <a:latin typeface="Calibri"/>
              </a:defRPr>
            </a:pPr>
            <a:endParaRPr lang="en-US"/>
          </a:p>
        </c:txPr>
        <c:crossAx val="2"/>
        <c:crosses val="autoZero"/>
        <c:auto val="1"/>
        <c:lblAlgn val="ctr"/>
        <c:lblOffset val="100"/>
        <c:noMultiLvlLbl val="1"/>
      </c:catAx>
      <c:valAx>
        <c:axId val="2"/>
        <c:scaling>
          <c:orientation val="minMax"/>
          <c:max val="21.9"/>
          <c:min val="0"/>
        </c:scaling>
        <c:delete val="1"/>
        <c:axPos val="l"/>
        <c:numFmt formatCode="General" sourceLinked="1"/>
        <c:majorTickMark val="none"/>
        <c:minorTickMark val="none"/>
        <c:tickLblPos val="none"/>
        <c:crossAx val="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Values</c:v>
          </c:tx>
          <c:spPr>
            <a:solidFill>
              <a:srgbClr val="42607F"/>
            </a:solidFill>
            <a:ln>
              <a:noFill/>
            </a:ln>
          </c:spPr>
          <c:invertIfNegative val="1"/>
          <c:dPt>
            <c:idx val="3"/>
            <c:invertIfNegative val="1"/>
            <c:bubble3D val="0"/>
            <c:spPr>
              <a:solidFill>
                <a:srgbClr val="00C8F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6C55-174F-99BA-1295BF488717}"/>
              </c:ext>
            </c:extLst>
          </c:dPt>
          <c:dLbls>
            <c:numFmt formatCode="&quot;€&quot;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2F7FC"/>
                    </a:solidFill>
                    <a:latin typeface="Calibri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4"/>
              <c:pt idx="0">
                <c:v>United States</c:v>
              </c:pt>
              <c:pt idx="1">
                <c:v>United Kingdom</c:v>
              </c:pt>
              <c:pt idx="2">
                <c:v>France</c:v>
              </c:pt>
              <c:pt idx="3">
                <c:v>Germany</c:v>
              </c:pt>
            </c:strLit>
          </c:cat>
          <c:val>
            <c:numLit>
              <c:formatCode>General</c:formatCode>
              <c:ptCount val="4"/>
              <c:pt idx="0">
                <c:v>700</c:v>
              </c:pt>
              <c:pt idx="1">
                <c:v>300</c:v>
              </c:pt>
              <c:pt idx="2">
                <c:v>100</c:v>
              </c:pt>
              <c:pt idx="3">
                <c:v>88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6C55-174F-99BA-1295BF4887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"/>
        <c:axId val="2"/>
      </c:barChart>
      <c:catAx>
        <c:axId val="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525">
            <a:solidFill>
              <a:srgbClr val="C9C9C9"/>
            </a:solidFill>
          </a:ln>
        </c:spPr>
        <c:txPr>
          <a:bodyPr rot="0" vert="horz"/>
          <a:lstStyle/>
          <a:p>
            <a:pPr>
              <a:defRPr sz="1400" b="0">
                <a:solidFill>
                  <a:srgbClr val="F2F7FC"/>
                </a:solidFill>
                <a:latin typeface="Calibri"/>
              </a:defRPr>
            </a:pPr>
            <a:endParaRPr lang="en-US"/>
          </a:p>
        </c:txPr>
        <c:crossAx val="2"/>
        <c:crosses val="autoZero"/>
        <c:auto val="1"/>
        <c:lblAlgn val="ctr"/>
        <c:lblOffset val="100"/>
        <c:noMultiLvlLbl val="1"/>
      </c:catAx>
      <c:valAx>
        <c:axId val="2"/>
        <c:scaling>
          <c:orientation val="minMax"/>
          <c:min val="0"/>
        </c:scaling>
        <c:delete val="1"/>
        <c:axPos val="l"/>
        <c:numFmt formatCode="General" sourceLinked="1"/>
        <c:majorTickMark val="none"/>
        <c:minorTickMark val="none"/>
        <c:tickLblPos val="none"/>
        <c:crossAx val="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Values</c:v>
          </c:tx>
          <c:spPr>
            <a:solidFill>
              <a:srgbClr val="42607F"/>
            </a:solidFill>
            <a:ln>
              <a:noFill/>
            </a:ln>
          </c:spPr>
          <c:invertIfNegative val="1"/>
          <c:dPt>
            <c:idx val="1"/>
            <c:invertIfNegative val="1"/>
            <c:bubble3D val="0"/>
            <c:spPr>
              <a:solidFill>
                <a:srgbClr val="00C8F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B1E9-614A-B11B-2C2B1808AC28}"/>
              </c:ext>
            </c:extLst>
          </c:dPt>
          <c:dLbls>
            <c:numFmt formatCode="&quot;€&quot;#,##0.0&quot;B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2F7FC"/>
                    </a:solidFill>
                    <a:latin typeface="Calibri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2"/>
              <c:pt idx="0">
                <c:v>Berlin</c:v>
              </c:pt>
              <c:pt idx="1">
                <c:v>Bavaria</c:v>
              </c:pt>
            </c:strLit>
          </c:cat>
          <c:val>
            <c:numLit>
              <c:formatCode>General</c:formatCode>
              <c:ptCount val="2"/>
              <c:pt idx="0">
                <c:v>2.7</c:v>
              </c:pt>
              <c:pt idx="1">
                <c:v>3.3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B1E9-614A-B11B-2C2B1808AC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"/>
        <c:axId val="2"/>
      </c:barChart>
      <c:catAx>
        <c:axId val="1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9525">
            <a:solidFill>
              <a:srgbClr val="C9C9C9"/>
            </a:solidFill>
          </a:ln>
        </c:spPr>
        <c:txPr>
          <a:bodyPr rot="0" vert="horz"/>
          <a:lstStyle/>
          <a:p>
            <a:pPr>
              <a:defRPr sz="1400" b="0">
                <a:solidFill>
                  <a:srgbClr val="F2F7FC"/>
                </a:solidFill>
                <a:latin typeface="Calibri"/>
              </a:defRPr>
            </a:pPr>
            <a:endParaRPr lang="en-US"/>
          </a:p>
        </c:txPr>
        <c:crossAx val="2"/>
        <c:crosses val="autoZero"/>
        <c:auto val="1"/>
        <c:lblAlgn val="ctr"/>
        <c:lblOffset val="100"/>
        <c:noMultiLvlLbl val="1"/>
      </c:catAx>
      <c:valAx>
        <c:axId val="2"/>
        <c:scaling>
          <c:orientation val="minMax"/>
          <c:min val="0"/>
        </c:scaling>
        <c:delete val="1"/>
        <c:axPos val="b"/>
        <c:numFmt formatCode="General" sourceLinked="1"/>
        <c:majorTickMark val="none"/>
        <c:minorTickMark val="none"/>
        <c:tickLblPos val="none"/>
        <c:crossAx val="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chart" Target="../charts/char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4.svg"/><Relationship Id="rId5" Type="http://schemas.openxmlformats.org/officeDocument/2006/relationships/image" Target="../media/image5.png"/><Relationship Id="rId6" Type="http://schemas.openxmlformats.org/officeDocument/2006/relationships/image" Target="../media/image6.svg"/><Relationship Id="rId7" Type="http://schemas.openxmlformats.org/officeDocument/2006/relationships/image" Target="../media/image7.png"/><Relationship Id="rId8" Type="http://schemas.openxmlformats.org/officeDocument/2006/relationships/image" Target="../media/image8.svg"/><Relationship Id="rId9" Type="http://schemas.openxmlformats.org/officeDocument/2006/relationships/image" Target="../media/image9.png"/><Relationship Id="rId10" Type="http://schemas.openxmlformats.org/officeDocument/2006/relationships/image" Target="../media/image10.sv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chart" Target="../charts/char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12.svg"/><Relationship Id="rId5" Type="http://schemas.openxmlformats.org/officeDocument/2006/relationships/image" Target="../media/image13.png"/><Relationship Id="rId6" Type="http://schemas.openxmlformats.org/officeDocument/2006/relationships/image" Target="../media/image14.svg"/><Relationship Id="rId7" Type="http://schemas.openxmlformats.org/officeDocument/2006/relationships/image" Target="../media/image15.png"/><Relationship Id="rId8" Type="http://schemas.openxmlformats.org/officeDocument/2006/relationships/image" Target="../media/image16.svg"/><Relationship Id="rId9" Type="http://schemas.openxmlformats.org/officeDocument/2006/relationships/image" Target="../media/image17.png"/><Relationship Id="rId10" Type="http://schemas.openxmlformats.org/officeDocument/2006/relationships/image" Target="../media/image18.sv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Relationship Id="rId4" Type="http://schemas.openxmlformats.org/officeDocument/2006/relationships/image" Target="../media/image20.svg"/><Relationship Id="rId5" Type="http://schemas.openxmlformats.org/officeDocument/2006/relationships/image" Target="../media/image21.png"/><Relationship Id="rId6" Type="http://schemas.openxmlformats.org/officeDocument/2006/relationships/image" Target="../media/image22.svg"/><Relationship Id="rId7" Type="http://schemas.openxmlformats.org/officeDocument/2006/relationships/image" Target="../media/image23.png"/><Relationship Id="rId8" Type="http://schemas.openxmlformats.org/officeDocument/2006/relationships/image" Target="../media/image24.svg"/><Relationship Id="rId9" Type="http://schemas.openxmlformats.org/officeDocument/2006/relationships/image" Target="../media/image25.png"/><Relationship Id="rId10" Type="http://schemas.openxmlformats.org/officeDocument/2006/relationships/image" Target="../media/image26.sv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7.png"/><Relationship Id="rId4" Type="http://schemas.openxmlformats.org/officeDocument/2006/relationships/image" Target="../media/image28.svg"/><Relationship Id="rId5" Type="http://schemas.openxmlformats.org/officeDocument/2006/relationships/image" Target="../media/image5.png"/><Relationship Id="rId6" Type="http://schemas.openxmlformats.org/officeDocument/2006/relationships/image" Target="../media/image6.svg"/><Relationship Id="rId7" Type="http://schemas.openxmlformats.org/officeDocument/2006/relationships/image" Target="../media/image29.png"/><Relationship Id="rId8" Type="http://schemas.openxmlformats.org/officeDocument/2006/relationships/image" Target="../media/image30.svg"/><Relationship Id="rId9" Type="http://schemas.openxmlformats.org/officeDocument/2006/relationships/image" Target="../media/image31.png"/><Relationship Id="rId10" Type="http://schemas.openxmlformats.org/officeDocument/2006/relationships/image" Target="../media/image32.sv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3.png"/><Relationship Id="rId4" Type="http://schemas.openxmlformats.org/officeDocument/2006/relationships/image" Target="../media/image34.svg"/><Relationship Id="rId5" Type="http://schemas.openxmlformats.org/officeDocument/2006/relationships/image" Target="../media/image35.png"/><Relationship Id="rId6" Type="http://schemas.openxmlformats.org/officeDocument/2006/relationships/image" Target="../media/image36.svg"/><Relationship Id="rId7" Type="http://schemas.openxmlformats.org/officeDocument/2006/relationships/image" Target="../media/image37.png"/><Relationship Id="rId8" Type="http://schemas.openxmlformats.org/officeDocument/2006/relationships/image" Target="../media/image38.svg"/><Relationship Id="rId9" Type="http://schemas.openxmlformats.org/officeDocument/2006/relationships/image" Target="../media/image31.png"/><Relationship Id="rId10" Type="http://schemas.openxmlformats.org/officeDocument/2006/relationships/image" Target="../media/image32.sv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9.png"/><Relationship Id="rId4" Type="http://schemas.openxmlformats.org/officeDocument/2006/relationships/image" Target="../media/image40.svg"/><Relationship Id="rId5" Type="http://schemas.openxmlformats.org/officeDocument/2006/relationships/image" Target="../media/image35.png"/><Relationship Id="rId6" Type="http://schemas.openxmlformats.org/officeDocument/2006/relationships/image" Target="../media/image36.svg"/><Relationship Id="rId7" Type="http://schemas.openxmlformats.org/officeDocument/2006/relationships/image" Target="../media/image41.png"/><Relationship Id="rId8" Type="http://schemas.openxmlformats.org/officeDocument/2006/relationships/image" Target="../media/image42.svg"/><Relationship Id="rId9" Type="http://schemas.openxmlformats.org/officeDocument/2006/relationships/image" Target="../media/image43.png"/><Relationship Id="rId10" Type="http://schemas.openxmlformats.org/officeDocument/2006/relationships/image" Target="../media/image44.sv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5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C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640080" y="1280160"/>
            <a:ext cx="10972800" cy="29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300" b="1" i="0" u="none" strike="noStrike" cap="none" dirty="0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r>
              <a:rPr sz="1300" b="1">
                <a:solidFill>
                  <a:srgbClr val="00C8FF"/>
                </a:solidFill>
                <a:latin typeface="Calibri"/>
              </a:rPr>
              <a:t>OPENING &amp; WELCOME  ·  AUTUMN EDITION 2026</a:t>
            </a:r>
            <a:endParaRPr dirty="0"/>
          </a:p>
        </p:txBody>
      </p:sp>
      <p:sp>
        <p:nvSpPr>
          <p:cNvPr id="85" name="Google Shape;85;p13"/>
          <p:cNvSpPr txBox="1"/>
          <p:nvPr/>
        </p:nvSpPr>
        <p:spPr>
          <a:xfrm>
            <a:off x="640080" y="1737360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4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r>
              <a:rPr sz="1400" b="1">
                <a:solidFill>
                  <a:srgbClr val="00C8FF"/>
                </a:solidFill>
                <a:latin typeface="Calibri"/>
              </a:rPr>
              <a:t>MUNICHTECH EXPO</a:t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640080" y="2194560"/>
            <a:ext cx="1005840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4800" b="1" i="0" u="none" strike="noStrike" cap="none" dirty="0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r>
              <a:rPr sz="4400" b="1">
                <a:solidFill>
                  <a:srgbClr val="F2F7FC"/>
                </a:solidFill>
                <a:latin typeface="Calibri"/>
              </a:rPr>
              <a:t>Silicon Valley in Europe.</a:t>
            </a:r>
            <a:endParaRPr dirty="0"/>
          </a:p>
        </p:txBody>
      </p:sp>
      <p:sp>
        <p:nvSpPr>
          <p:cNvPr id="87" name="Google Shape;87;p13"/>
          <p:cNvSpPr txBox="1"/>
          <p:nvPr/>
        </p:nvSpPr>
        <p:spPr>
          <a:xfrm>
            <a:off x="640080" y="3840480"/>
            <a:ext cx="9144000" cy="1051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22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r>
              <a:rPr sz="2000" b="0">
                <a:solidFill>
                  <a:srgbClr val="9BB3C9"/>
                </a:solidFill>
                <a:latin typeface="Calibri"/>
              </a:rPr>
              <a:t>20–22 September 2026 · Munich</a:t>
            </a:r>
            <a:endParaRPr/>
          </a:p>
          <a:p>
            <a:pPr>
              <a:spcAft>
                <a:spcPts val="400"/>
              </a:spcAft>
            </a:pPr>
            <a:r>
              <a:rPr sz="1800" b="0">
                <a:solidFill>
                  <a:srgbClr val="9BB3C9"/>
                </a:solidFill>
                <a:latin typeface="Calibri"/>
              </a:rPr>
              <a:t>Built in Munich. Powered by innovation. Driven by AI. Connected by ecosystems.</a:t>
            </a:r>
          </a:p>
        </p:txBody>
      </p:sp>
      <p:sp>
        <p:nvSpPr>
          <p:cNvPr id="88" name="Google Shape;88;p13"/>
          <p:cNvSpPr txBox="1"/>
          <p:nvPr/>
        </p:nvSpPr>
        <p:spPr>
          <a:xfrm>
            <a:off x="640080" y="484632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20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r>
              <a:rPr sz="1800" b="1">
                <a:solidFill>
                  <a:srgbClr val="F2F7FC"/>
                </a:solidFill>
                <a:latin typeface="Calibri"/>
              </a:rPr>
              <a:t>Prof. Dr. Ahmed Ebada  ·  Founder &amp; Conference Chair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640080" y="6446520"/>
            <a:ext cx="73152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1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r>
              <a:rPr sz="1100" b="0">
                <a:solidFill>
                  <a:srgbClr val="9BB3C9"/>
                </a:solidFill>
                <a:latin typeface="Calibri"/>
              </a:rPr>
              <a:t>MunichTech EXPO  ·  Opening talk  ·  10 min  ·  Day 1 Launch</a:t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9601200" y="6446520"/>
            <a:ext cx="2011680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1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r>
              <a:rPr sz="1100" b="1">
                <a:solidFill>
                  <a:srgbClr val="00C8FF"/>
                </a:solidFill>
                <a:latin typeface="Calibri"/>
              </a:rPr>
              <a:t>1 / 14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76811B-A3C3-139A-7689-CD954000DA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0" y="1257300"/>
            <a:ext cx="2032000" cy="797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928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C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/>
        </p:nvSpPr>
        <p:spPr>
          <a:xfrm>
            <a:off x="640080" y="4114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ABOUT THE SPEAKER</a:t>
            </a:r>
          </a:p>
        </p:txBody>
      </p:sp>
      <p:sp>
        <p:nvSpPr>
          <p:cNvPr id="96" name="Google Shape;96;p14"/>
          <p:cNvSpPr txBox="1"/>
          <p:nvPr/>
        </p:nvSpPr>
        <p:spPr>
          <a:xfrm>
            <a:off x="640080" y="787400"/>
            <a:ext cx="7620000" cy="5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Prof. Dr.-Ing. Ahmed Ebada</a:t>
            </a:r>
          </a:p>
        </p:txBody>
      </p:sp>
      <p:sp>
        <p:nvSpPr>
          <p:cNvPr id="98" name="Google Shape;98;p14"/>
          <p:cNvSpPr txBox="1"/>
          <p:nvPr/>
        </p:nvSpPr>
        <p:spPr>
          <a:xfrm>
            <a:off x="640080" y="6446520"/>
            <a:ext cx="73152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MunichTech EXPO  ·  Opening talk  ·  10 min</a:t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9601200" y="6446520"/>
            <a:ext cx="2011680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2 / 14</a:t>
            </a:r>
          </a:p>
        </p:txBody>
      </p:sp>
      <p:sp>
        <p:nvSpPr>
          <p:cNvPr id="2" name="sub">
            <a:extLst>
              <a:ext uri="{FF2B5EF4-FFF2-40B4-BE49-F238E27FC236}">
                <a16:creationId xmlns:a16="http://schemas.microsoft.com/office/drawing/2014/main" id="{5C7F71D6-6558-5B4A-8124-7DEC994B816D}"/>
              </a:ext>
            </a:extLst>
          </p:cNvPr>
          <p:cNvSpPr txBox="1"/>
          <p:nvPr/>
        </p:nvSpPr>
        <p:spPr>
          <a:xfrm>
            <a:off x="635000" y="1371600"/>
            <a:ext cx="76200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1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Professor of AI  ·  Digital Twin Expert  ·  Serial Entrepreneur  ·  Global Keynote Speaker</a:t>
            </a:r>
          </a:p>
        </p:txBody>
      </p:sp>
      <p:sp>
        <p:nvSpPr>
          <p:cNvPr id="3" name="bio">
            <a:extLst>
              <a:ext uri="{FF2B5EF4-FFF2-40B4-BE49-F238E27FC236}">
                <a16:creationId xmlns:a16="http://schemas.microsoft.com/office/drawing/2014/main" id="{0C780934-1052-F146-8805-ABF8ECEEB4B4}"/>
              </a:ext>
            </a:extLst>
          </p:cNvPr>
          <p:cNvSpPr txBox="1"/>
          <p:nvPr/>
        </p:nvSpPr>
        <p:spPr>
          <a:xfrm>
            <a:off x="635000" y="1854200"/>
            <a:ext cx="5969000" cy="990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International technology leader, entrepreneur, and professor working on Artificial Intelligence, Digital Twins, autonomous systems, and digital transformation. Lecturer at FOM München and Adjunct Professor at SRH University of Applied Sciences.</a:t>
            </a:r>
          </a:p>
        </p:txBody>
      </p:sp>
      <p:sp>
        <p:nvSpPr>
          <p:cNvPr id="4" name="rolesLabel">
            <a:extLst>
              <a:ext uri="{FF2B5EF4-FFF2-40B4-BE49-F238E27FC236}">
                <a16:creationId xmlns:a16="http://schemas.microsoft.com/office/drawing/2014/main" id="{F03ED364-7C06-EE46-9536-4E829065EE0A}"/>
              </a:ext>
            </a:extLst>
          </p:cNvPr>
          <p:cNvSpPr txBox="1"/>
          <p:nvPr/>
        </p:nvSpPr>
        <p:spPr>
          <a:xfrm>
            <a:off x="635000" y="2997200"/>
            <a:ext cx="5080000" cy="254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CURRENT ROLES</a:t>
            </a:r>
          </a:p>
        </p:txBody>
      </p:sp>
      <p:sp>
        <p:nvSpPr>
          <p:cNvPr id="5" name="roles">
            <a:extLst>
              <a:ext uri="{FF2B5EF4-FFF2-40B4-BE49-F238E27FC236}">
                <a16:creationId xmlns:a16="http://schemas.microsoft.com/office/drawing/2014/main" id="{8DEF3058-D4A7-4B46-B5FA-360757CEAA7A}"/>
              </a:ext>
            </a:extLst>
          </p:cNvPr>
          <p:cNvSpPr txBox="1"/>
          <p:nvPr/>
        </p:nvSpPr>
        <p:spPr>
          <a:xfrm>
            <a:off x="635000" y="3327400"/>
            <a:ext cx="5969000" cy="1397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●  Lecturer — FOM München  ·  Adjunct Professor — SRH University &amp; IU</a:t>
            </a: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●  Founder — HOPn, Goldenia, Invoice AI, VitaTwin, SportifyPlus, AIPass</a:t>
            </a: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●  Co-Founder — Munich Tech EXPO, Sovra AI, Praktix</a:t>
            </a: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●  Peer Reviewer — IEEE  ·  Elsevier  ·  Springer Nature</a:t>
            </a:r>
          </a:p>
        </p:txBody>
      </p:sp>
      <p:sp>
        <p:nvSpPr>
          <p:cNvPr id="6" name="card0">
            <a:extLst>
              <a:ext uri="{FF2B5EF4-FFF2-40B4-BE49-F238E27FC236}">
                <a16:creationId xmlns:a16="http://schemas.microsoft.com/office/drawing/2014/main" id="{518B7E54-31F0-4341-87D7-2DA91B7D7F6F}"/>
              </a:ext>
            </a:extLst>
          </p:cNvPr>
          <p:cNvSpPr/>
          <p:nvPr/>
        </p:nvSpPr>
        <p:spPr>
          <a:xfrm>
            <a:off x="7112000" y="1905000"/>
            <a:ext cx="2184400" cy="1206500"/>
          </a:xfrm>
          <a:prstGeom prst="roundRect">
            <a:avLst/>
          </a:prstGeom>
          <a:solidFill>
            <a:srgbClr val="0C2038"/>
          </a:solidFill>
          <a:ln w="15875" cap="flat" cmpd="sng" algn="ctr">
            <a:solidFill>
              <a:srgbClr val="1A4A6A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cardtxt0">
            <a:extLst>
              <a:ext uri="{FF2B5EF4-FFF2-40B4-BE49-F238E27FC236}">
                <a16:creationId xmlns:a16="http://schemas.microsoft.com/office/drawing/2014/main" id="{2574DCB3-E1F6-1A4E-9E87-D7A6E59C3B8F}"/>
              </a:ext>
            </a:extLst>
          </p:cNvPr>
          <p:cNvSpPr txBox="1"/>
          <p:nvPr/>
        </p:nvSpPr>
        <p:spPr>
          <a:xfrm>
            <a:off x="7213600" y="2108200"/>
            <a:ext cx="1981200" cy="838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600+</a:t>
            </a: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Google Scholar citations</a:t>
            </a:r>
          </a:p>
        </p:txBody>
      </p:sp>
      <p:sp>
        <p:nvSpPr>
          <p:cNvPr id="8" name="card1">
            <a:extLst>
              <a:ext uri="{FF2B5EF4-FFF2-40B4-BE49-F238E27FC236}">
                <a16:creationId xmlns:a16="http://schemas.microsoft.com/office/drawing/2014/main" id="{E6AC3CFE-4B1E-8940-828D-ADF26C7BF2B6}"/>
              </a:ext>
            </a:extLst>
          </p:cNvPr>
          <p:cNvSpPr/>
          <p:nvPr/>
        </p:nvSpPr>
        <p:spPr>
          <a:xfrm>
            <a:off x="9423400" y="1905000"/>
            <a:ext cx="2184400" cy="1206500"/>
          </a:xfrm>
          <a:prstGeom prst="roundRect">
            <a:avLst/>
          </a:prstGeom>
          <a:solidFill>
            <a:srgbClr val="0C2038"/>
          </a:solidFill>
          <a:ln w="15875" cap="flat" cmpd="sng" algn="ctr">
            <a:solidFill>
              <a:srgbClr val="1A4A6A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cardtxt1">
            <a:extLst>
              <a:ext uri="{FF2B5EF4-FFF2-40B4-BE49-F238E27FC236}">
                <a16:creationId xmlns:a16="http://schemas.microsoft.com/office/drawing/2014/main" id="{B475E159-6AF2-B246-8470-F205A5C997AF}"/>
              </a:ext>
            </a:extLst>
          </p:cNvPr>
          <p:cNvSpPr txBox="1"/>
          <p:nvPr/>
        </p:nvSpPr>
        <p:spPr>
          <a:xfrm>
            <a:off x="9525000" y="2108200"/>
            <a:ext cx="1981200" cy="838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h-14</a:t>
            </a: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Research impact (h-index)</a:t>
            </a:r>
          </a:p>
        </p:txBody>
      </p:sp>
      <p:sp>
        <p:nvSpPr>
          <p:cNvPr id="10" name="card2">
            <a:extLst>
              <a:ext uri="{FF2B5EF4-FFF2-40B4-BE49-F238E27FC236}">
                <a16:creationId xmlns:a16="http://schemas.microsoft.com/office/drawing/2014/main" id="{4A9C6FE5-F489-0E4D-A0C3-228115B8FAAA}"/>
              </a:ext>
            </a:extLst>
          </p:cNvPr>
          <p:cNvSpPr/>
          <p:nvPr/>
        </p:nvSpPr>
        <p:spPr>
          <a:xfrm>
            <a:off x="7112000" y="3238500"/>
            <a:ext cx="2184400" cy="1206500"/>
          </a:xfrm>
          <a:prstGeom prst="roundRect">
            <a:avLst/>
          </a:prstGeom>
          <a:solidFill>
            <a:srgbClr val="0C2038"/>
          </a:solidFill>
          <a:ln w="15875" cap="flat" cmpd="sng" algn="ctr">
            <a:solidFill>
              <a:srgbClr val="1A4A6A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cardtxt2">
            <a:extLst>
              <a:ext uri="{FF2B5EF4-FFF2-40B4-BE49-F238E27FC236}">
                <a16:creationId xmlns:a16="http://schemas.microsoft.com/office/drawing/2014/main" id="{6BA525D0-9581-1B41-8FD3-3DB06726D727}"/>
              </a:ext>
            </a:extLst>
          </p:cNvPr>
          <p:cNvSpPr txBox="1"/>
          <p:nvPr/>
        </p:nvSpPr>
        <p:spPr>
          <a:xfrm>
            <a:off x="7213600" y="3441700"/>
            <a:ext cx="1981200" cy="838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Major international conferences</a:t>
            </a:r>
          </a:p>
        </p:txBody>
      </p:sp>
      <p:sp>
        <p:nvSpPr>
          <p:cNvPr id="12" name="card3">
            <a:extLst>
              <a:ext uri="{FF2B5EF4-FFF2-40B4-BE49-F238E27FC236}">
                <a16:creationId xmlns:a16="http://schemas.microsoft.com/office/drawing/2014/main" id="{1C907137-638E-8749-900C-B75802B042EC}"/>
              </a:ext>
            </a:extLst>
          </p:cNvPr>
          <p:cNvSpPr/>
          <p:nvPr/>
        </p:nvSpPr>
        <p:spPr>
          <a:xfrm>
            <a:off x="9423400" y="3238500"/>
            <a:ext cx="2184400" cy="1206500"/>
          </a:xfrm>
          <a:prstGeom prst="roundRect">
            <a:avLst/>
          </a:prstGeom>
          <a:solidFill>
            <a:srgbClr val="0C2038"/>
          </a:solidFill>
          <a:ln w="15875" cap="flat" cmpd="sng" algn="ctr">
            <a:solidFill>
              <a:srgbClr val="1A4A6A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cardtxt3">
            <a:extLst>
              <a:ext uri="{FF2B5EF4-FFF2-40B4-BE49-F238E27FC236}">
                <a16:creationId xmlns:a16="http://schemas.microsoft.com/office/drawing/2014/main" id="{BCBB3756-ABD9-7743-9AC2-DB5E7319BA6E}"/>
              </a:ext>
            </a:extLst>
          </p:cNvPr>
          <p:cNvSpPr txBox="1"/>
          <p:nvPr/>
        </p:nvSpPr>
        <p:spPr>
          <a:xfrm>
            <a:off x="9525000" y="3441700"/>
            <a:ext cx="1981200" cy="838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200k+</a:t>
            </a: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People reached worldwide</a:t>
            </a:r>
          </a:p>
        </p:txBody>
      </p:sp>
      <p:sp>
        <p:nvSpPr>
          <p:cNvPr id="14" name="trustedCard">
            <a:extLst>
              <a:ext uri="{FF2B5EF4-FFF2-40B4-BE49-F238E27FC236}">
                <a16:creationId xmlns:a16="http://schemas.microsoft.com/office/drawing/2014/main" id="{1B9F6616-FBD9-8C42-90AB-51EE5ACD2336}"/>
              </a:ext>
            </a:extLst>
          </p:cNvPr>
          <p:cNvSpPr/>
          <p:nvPr/>
        </p:nvSpPr>
        <p:spPr>
          <a:xfrm>
            <a:off x="635000" y="4927600"/>
            <a:ext cx="9626600" cy="812800"/>
          </a:xfrm>
          <a:prstGeom prst="roundRect">
            <a:avLst/>
          </a:prstGeom>
          <a:solidFill>
            <a:srgbClr val="0C2038"/>
          </a:solidFill>
          <a:ln w="15875" cap="flat" cmpd="sng" algn="ctr">
            <a:solidFill>
              <a:srgbClr val="1A4A6A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rustedTxt">
            <a:extLst>
              <a:ext uri="{FF2B5EF4-FFF2-40B4-BE49-F238E27FC236}">
                <a16:creationId xmlns:a16="http://schemas.microsoft.com/office/drawing/2014/main" id="{04D63F83-8698-1E40-9216-A4280CCADFBB}"/>
              </a:ext>
            </a:extLst>
          </p:cNvPr>
          <p:cNvSpPr txBox="1"/>
          <p:nvPr/>
        </p:nvSpPr>
        <p:spPr>
          <a:xfrm>
            <a:off x="863600" y="5080000"/>
            <a:ext cx="9169400" cy="558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TRUSTED BY / PARTNERED WITH</a:t>
            </a:r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BMW Group  ·  IEEE  ·  Messe München  ·  Hilti  ·  Nordson  ·  MDPI</a:t>
            </a:r>
          </a:p>
        </p:txBody>
      </p:sp>
      <p:sp>
        <p:nvSpPr>
          <p:cNvPr id="16" name="web">
            <a:extLst>
              <a:ext uri="{FF2B5EF4-FFF2-40B4-BE49-F238E27FC236}">
                <a16:creationId xmlns:a16="http://schemas.microsoft.com/office/drawing/2014/main" id="{7D000954-5CFE-4244-AB5C-8DE96E461559}"/>
              </a:ext>
            </a:extLst>
          </p:cNvPr>
          <p:cNvSpPr txBox="1"/>
          <p:nvPr/>
        </p:nvSpPr>
        <p:spPr>
          <a:xfrm>
            <a:off x="635000" y="5918200"/>
            <a:ext cx="3810000" cy="279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www.ebada.de</a:t>
            </a:r>
          </a:p>
        </p:txBody>
      </p:sp>
      <p:pic>
        <p:nvPicPr>
          <p:cNvPr id="19" name="Picture 18" descr="A qr code with a few squares&#10;&#10;AI-generated content may be incorrect.">
            <a:extLst>
              <a:ext uri="{FF2B5EF4-FFF2-40B4-BE49-F238E27FC236}">
                <a16:creationId xmlns:a16="http://schemas.microsoft.com/office/drawing/2014/main" id="{7296E9E7-A8A2-B439-B779-DAE0154EE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2600" y="4851400"/>
            <a:ext cx="965200" cy="9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795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C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/>
        </p:nvSpPr>
        <p:spPr>
          <a:xfrm>
            <a:off x="640080" y="4114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VISION</a:t>
            </a:r>
            <a:endParaRPr/>
          </a:p>
        </p:txBody>
      </p:sp>
      <p:sp>
        <p:nvSpPr>
          <p:cNvPr id="96" name="Google Shape;96;p14"/>
          <p:cNvSpPr txBox="1"/>
          <p:nvPr/>
        </p:nvSpPr>
        <p:spPr>
          <a:xfrm>
            <a:off x="640080" y="868680"/>
            <a:ext cx="10972800" cy="1280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Europe’s place to build, meet, and scale AI &amp; DeepTech.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640080" y="2468880"/>
            <a:ext cx="10515600" cy="20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●  Bring Silicon Valley urgency to European industry, research, and startups.</a:t>
            </a:r>
            <a:endParaRPr/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●  Turn one week of meetings into year-round collaboration.</a:t>
            </a:r>
            <a:endParaRPr/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●  Connect enterprises, founders, investors, researchers, and governments in one trusted room.</a:t>
            </a:r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640080" y="6446520"/>
            <a:ext cx="73152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MunichTech EXPO  ·  Opening talk  ·  10 min</a:t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9601200" y="6446520"/>
            <a:ext cx="2011680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3 / 14</a:t>
            </a:r>
            <a:endParaRPr/>
          </a:p>
        </p:txBody>
      </p:sp>
      <p:sp>
        <p:nvSpPr>
          <p:cNvPr id="460" name="rule461"/>
          <p:cNvSpPr/>
          <p:nvPr/>
        </p:nvSpPr>
        <p:spPr>
          <a:xfrm>
            <a:off x="635000" y="4673600"/>
            <a:ext cx="10972800" cy="19050"/>
          </a:xfrm>
          <a:prstGeom prst="rect">
            <a:avLst/>
          </a:prstGeom>
          <a:solidFill>
            <a:srgbClr val="1A4A6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1" name="tb462"/>
          <p:cNvSpPr txBox="1"/>
          <p:nvPr/>
        </p:nvSpPr>
        <p:spPr>
          <a:xfrm>
            <a:off x="635000" y="4876800"/>
            <a:ext cx="3403600" cy="1092200"/>
          </a:xfrm>
          <a:prstGeom prst="rect">
            <a:avLst/>
          </a:prstGeom>
          <a:noFill/>
        </p:spPr>
        <p:txBody>
          <a:bodyPr spcFirstLastPara="1" wrap="square" lIns="0" tIns="45700" rIns="91425" bIns="45700" anchor="t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1 million</a:t>
            </a:r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jobs Europe's deep tech could create by 2030</a:t>
            </a:r>
          </a:p>
        </p:txBody>
      </p:sp>
      <p:sp>
        <p:nvSpPr>
          <p:cNvPr id="462" name="tb463"/>
          <p:cNvSpPr txBox="1"/>
          <p:nvPr/>
        </p:nvSpPr>
        <p:spPr>
          <a:xfrm>
            <a:off x="4292600" y="4876800"/>
            <a:ext cx="3403600" cy="1092200"/>
          </a:xfrm>
          <a:prstGeom prst="rect">
            <a:avLst/>
          </a:prstGeom>
          <a:noFill/>
        </p:spPr>
        <p:txBody>
          <a:bodyPr spcFirstLastPara="1" wrap="square" lIns="0" tIns="45700" rIns="91425" bIns="45700" anchor="t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€1.25B</a:t>
            </a:r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committed by the EIF and EIB to European tech champions</a:t>
            </a:r>
          </a:p>
        </p:txBody>
      </p:sp>
      <p:sp>
        <p:nvSpPr>
          <p:cNvPr id="463" name="tb464"/>
          <p:cNvSpPr txBox="1"/>
          <p:nvPr/>
        </p:nvSpPr>
        <p:spPr>
          <a:xfrm>
            <a:off x="7950200" y="4876800"/>
            <a:ext cx="3657600" cy="1092200"/>
          </a:xfrm>
          <a:prstGeom prst="rect">
            <a:avLst/>
          </a:prstGeom>
          <a:noFill/>
        </p:spPr>
        <p:txBody>
          <a:bodyPr spcFirstLastPara="1" wrap="square" lIns="0" tIns="45700" rIns="91425" bIns="45700" anchor="t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80</a:t>
            </a:r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university spin-outs past $1B valuation or $100M revenue</a:t>
            </a:r>
          </a:p>
        </p:txBody>
      </p:sp>
      <p:sp>
        <p:nvSpPr>
          <p:cNvPr id="464" name="tb465"/>
          <p:cNvSpPr txBox="1"/>
          <p:nvPr/>
        </p:nvSpPr>
        <p:spPr>
          <a:xfrm>
            <a:off x="635000" y="6070600"/>
            <a:ext cx="10972800" cy="254000"/>
          </a:xfrm>
          <a:prstGeom prst="rect">
            <a:avLst/>
          </a:prstGeom>
          <a:noFill/>
        </p:spPr>
        <p:txBody>
          <a:bodyPr spcFirstLastPara="1" wrap="square" lIns="0" tIns="45700" rIns="91425" bIns="45700" anchor="t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Source: McKinsey, 2025; European Investment Fund, December 2025; Dealroom, 2026.</a:t>
            </a:r>
          </a:p>
        </p:txBody>
      </p:sp>
    </p:spTree>
    <p:extLst>
      <p:ext uri="{BB962C8B-B14F-4D97-AF65-F5344CB8AC3E}">
        <p14:creationId xmlns:p14="http://schemas.microsoft.com/office/powerpoint/2010/main" val="4268044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C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/>
        </p:nvSpPr>
        <p:spPr>
          <a:xfrm>
            <a:off x="640080" y="411480"/>
            <a:ext cx="109728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EUROPE · VENTURE FUNDING</a:t>
            </a:r>
          </a:p>
        </p:txBody>
      </p:sp>
      <p:sp>
        <p:nvSpPr>
          <p:cNvPr id="96" name="Google Shape;96;p14"/>
          <p:cNvSpPr txBox="1"/>
          <p:nvPr/>
        </p:nvSpPr>
        <p:spPr>
          <a:xfrm>
            <a:off x="640080" y="868680"/>
            <a:ext cx="109728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AI led European venture funding for the first time in 2025.</a:t>
            </a:r>
          </a:p>
        </p:txBody>
      </p:sp>
      <p:sp>
        <p:nvSpPr>
          <p:cNvPr id="98" name="Google Shape;98;p14"/>
          <p:cNvSpPr txBox="1"/>
          <p:nvPr/>
        </p:nvSpPr>
        <p:spPr>
          <a:xfrm>
            <a:off x="640080" y="6446520"/>
            <a:ext cx="73152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MunichTech EXPO  ·  Opening talk  ·  10 min</a:t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9601200" y="6446520"/>
            <a:ext cx="2011680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4 / 14</a:t>
            </a:r>
            <a:endParaRPr/>
          </a:p>
        </p:txBody>
      </p:sp>
      <p:sp>
        <p:nvSpPr>
          <p:cNvPr id="400" name="tb401"/>
          <p:cNvSpPr txBox="1"/>
          <p:nvPr/>
        </p:nvSpPr>
        <p:spPr>
          <a:xfrm>
            <a:off x="635000" y="2235200"/>
            <a:ext cx="5461000" cy="304800"/>
          </a:xfrm>
          <a:prstGeom prst="rect">
            <a:avLst/>
          </a:prstGeom>
          <a:noFill/>
        </p:spPr>
        <p:txBody>
          <a:bodyPr spcFirstLastPara="1" wrap="square" lIns="91425" tIns="45700" rIns="91425" bIns="45700" anchor="t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AI funding into European startups</a:t>
            </a:r>
          </a:p>
        </p:txBody>
      </p:sp>
      <p:sp>
        <p:nvSpPr>
          <p:cNvPr id="401" name="card402"/>
          <p:cNvSpPr/>
          <p:nvPr/>
        </p:nvSpPr>
        <p:spPr>
          <a:xfrm>
            <a:off x="6477000" y="2603500"/>
            <a:ext cx="5130800" cy="990600"/>
          </a:xfrm>
          <a:prstGeom prst="roundRect">
            <a:avLst>
              <a:gd name="adj" fmla="val 16667"/>
            </a:avLst>
          </a:prstGeom>
          <a:solidFill>
            <a:srgbClr val="0C2038"/>
          </a:solidFill>
          <a:ln w="15875" cap="flat" cmpd="sng">
            <a:solidFill>
              <a:srgbClr val="1A4A6A"/>
            </a:solidFill>
            <a:prstDash val="solid"/>
            <a:round/>
          </a:ln>
        </p:spPr>
        <p:txBody>
          <a:bodyPr spcFirstLastPara="1" wrap="square" lIns="164575" tIns="114575" rIns="164575" bIns="114575" anchor="ctr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$20.3B</a:t>
            </a:r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into European deep tech in 2025 — a record 32% of all European VC</a:t>
            </a:r>
          </a:p>
        </p:txBody>
      </p:sp>
      <p:sp>
        <p:nvSpPr>
          <p:cNvPr id="402" name="card403"/>
          <p:cNvSpPr/>
          <p:nvPr/>
        </p:nvSpPr>
        <p:spPr>
          <a:xfrm>
            <a:off x="6477000" y="3708400"/>
            <a:ext cx="5130800" cy="990600"/>
          </a:xfrm>
          <a:prstGeom prst="roundRect">
            <a:avLst>
              <a:gd name="adj" fmla="val 16667"/>
            </a:avLst>
          </a:prstGeom>
          <a:solidFill>
            <a:srgbClr val="0C2038"/>
          </a:solidFill>
          <a:ln w="15875" cap="flat" cmpd="sng">
            <a:solidFill>
              <a:srgbClr val="1A4A6A"/>
            </a:solidFill>
            <a:prstDash val="solid"/>
            <a:round/>
          </a:ln>
        </p:spPr>
        <p:txBody>
          <a:bodyPr spcFirstLastPara="1" wrap="square" lIns="164575" tIns="114575" rIns="164575" bIns="114575" anchor="ctr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125</a:t>
            </a:r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European deep tech companies are now unicorns or billion-dollar exits</a:t>
            </a:r>
          </a:p>
        </p:txBody>
      </p:sp>
      <p:sp>
        <p:nvSpPr>
          <p:cNvPr id="403" name="card404"/>
          <p:cNvSpPr/>
          <p:nvPr/>
        </p:nvSpPr>
        <p:spPr>
          <a:xfrm>
            <a:off x="6477000" y="4813300"/>
            <a:ext cx="5130800" cy="990600"/>
          </a:xfrm>
          <a:prstGeom prst="roundRect">
            <a:avLst>
              <a:gd name="adj" fmla="val 16667"/>
            </a:avLst>
          </a:prstGeom>
          <a:solidFill>
            <a:srgbClr val="0C2038"/>
          </a:solidFill>
          <a:ln w="15875" cap="flat" cmpd="sng">
            <a:solidFill>
              <a:srgbClr val="1A4A6A"/>
            </a:solidFill>
            <a:prstDash val="solid"/>
            <a:round/>
          </a:ln>
        </p:spPr>
        <p:txBody>
          <a:bodyPr spcFirstLastPara="1" wrap="square" lIns="164575" tIns="114575" rIns="164575" bIns="114575" anchor="ctr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$1T</a:t>
            </a:r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enterprise value Europe's deep tech could add by 2030</a:t>
            </a:r>
          </a:p>
        </p:txBody>
      </p:sp>
      <p:sp>
        <p:nvSpPr>
          <p:cNvPr id="404" name="tb405"/>
          <p:cNvSpPr txBox="1"/>
          <p:nvPr/>
        </p:nvSpPr>
        <p:spPr>
          <a:xfrm>
            <a:off x="635000" y="5994400"/>
            <a:ext cx="10972800" cy="279400"/>
          </a:xfrm>
          <a:prstGeom prst="rect">
            <a:avLst/>
          </a:prstGeom>
          <a:noFill/>
        </p:spPr>
        <p:txBody>
          <a:bodyPr spcFirstLastPara="1" wrap="square" lIns="91425" tIns="45700" rIns="91425" bIns="45700" anchor="t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Source: Crunchbase European venture funding review, 2026; Dealroom, Deep Tech in Europe, 2026; McKinsey, 2025.</a:t>
            </a:r>
          </a:p>
        </p:txBody>
      </p:sp>
      <p:graphicFrame>
        <p:nvGraphicFramePr>
          <p:cNvPr id="405" name="Chart"/>
          <p:cNvGraphicFramePr/>
          <p:nvPr/>
        </p:nvGraphicFramePr>
        <p:xfrm>
          <a:off x="571500" y="2603500"/>
          <a:ext cx="5588000" cy="325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06" name="GrowthArrow f405 0"/>
          <p:cNvGrpSpPr/>
          <p:nvPr/>
        </p:nvGrpSpPr>
        <p:grpSpPr>
          <a:xfrm>
            <a:off x="2918460" y="3385962"/>
            <a:ext cx="894080" cy="779398"/>
            <a:chOff x="2918460" y="3385962"/>
            <a:chExt cx="894080" cy="779398"/>
          </a:xfrm>
        </p:grpSpPr>
        <p:cxnSp>
          <p:nvCxnSpPr>
            <p:cNvPr id="407" name="GrowthArrow f405 0 line"/>
            <p:cNvCxnSpPr/>
            <p:nvPr/>
          </p:nvCxnSpPr>
          <p:spPr>
            <a:xfrm flipV="1">
              <a:off x="2918460" y="3385962"/>
              <a:ext cx="894080" cy="779398"/>
            </a:xfrm>
            <a:prstGeom prst="line">
              <a:avLst/>
            </a:prstGeom>
            <a:ln w="12700">
              <a:solidFill>
                <a:srgbClr val="9BB3C9"/>
              </a:solidFill>
              <a:tailEnd type="triangle" w="med" len="med"/>
            </a:ln>
          </p:spPr>
        </p:cxnSp>
        <p:sp>
          <p:nvSpPr>
            <p:cNvPr id="408" name="GrowthArrow f405 0 label"/>
            <p:cNvSpPr txBox="1"/>
            <p:nvPr/>
          </p:nvSpPr>
          <p:spPr>
            <a:xfrm>
              <a:off x="3055500" y="3665661"/>
              <a:ext cx="620000" cy="220000"/>
            </a:xfrm>
            <a:prstGeom prst="rect">
              <a:avLst/>
            </a:prstGeom>
            <a:solidFill>
              <a:srgbClr val="06101C"/>
            </a:solidFill>
          </p:spPr>
          <p:txBody>
            <a:bodyPr wrap="square" anchor="ctr">
              <a:normAutofit fontScale="70000" lnSpcReduction="20000"/>
            </a:bodyPr>
            <a:lstStyle/>
            <a:p>
              <a:pPr algn="ctr"/>
              <a:r>
                <a:rPr lang="en-US" sz="1400" b="1" dirty="0">
                  <a:solidFill>
                    <a:srgbClr val="9BB3C9"/>
                  </a:solidFill>
                  <a:latin typeface="Calibri"/>
                </a:rPr>
                <a:t>+75%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5274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C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/>
        </p:nvSpPr>
        <p:spPr>
          <a:xfrm>
            <a:off x="640080" y="411480"/>
            <a:ext cx="109728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THE GAP</a:t>
            </a:r>
          </a:p>
        </p:txBody>
      </p:sp>
      <p:sp>
        <p:nvSpPr>
          <p:cNvPr id="96" name="Google Shape;96;p14"/>
          <p:cNvSpPr txBox="1"/>
          <p:nvPr/>
        </p:nvSpPr>
        <p:spPr>
          <a:xfrm>
            <a:off x="640080" y="868680"/>
            <a:ext cx="109728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Europe invents, then exports the returns.</a:t>
            </a:r>
          </a:p>
        </p:txBody>
      </p:sp>
      <p:sp>
        <p:nvSpPr>
          <p:cNvPr id="98" name="Google Shape;98;p14"/>
          <p:cNvSpPr txBox="1"/>
          <p:nvPr/>
        </p:nvSpPr>
        <p:spPr>
          <a:xfrm>
            <a:off x="640080" y="6446520"/>
            <a:ext cx="73152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MunichTech EXPO  ·  Opening talk  ·  10 min</a:t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9601200" y="6446520"/>
            <a:ext cx="2011680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5 / 14</a:t>
            </a:r>
            <a:endParaRPr/>
          </a:p>
        </p:txBody>
      </p:sp>
      <p:sp>
        <p:nvSpPr>
          <p:cNvPr id="420" name="tb421"/>
          <p:cNvSpPr txBox="1"/>
          <p:nvPr/>
        </p:nvSpPr>
        <p:spPr>
          <a:xfrm>
            <a:off x="635000" y="2235200"/>
            <a:ext cx="6350000" cy="304800"/>
          </a:xfrm>
          <a:prstGeom prst="rect">
            <a:avLst/>
          </a:prstGeom>
          <a:noFill/>
        </p:spPr>
        <p:txBody>
          <a:bodyPr spcFirstLastPara="1" wrap="square" lIns="91425" tIns="45700" rIns="91425" bIns="45700" anchor="t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Venture capital raised per inhabitant, 2025 (approximate)</a:t>
            </a:r>
          </a:p>
        </p:txBody>
      </p:sp>
      <p:sp>
        <p:nvSpPr>
          <p:cNvPr id="421" name="card422"/>
          <p:cNvSpPr/>
          <p:nvPr/>
        </p:nvSpPr>
        <p:spPr>
          <a:xfrm>
            <a:off x="8026400" y="2603500"/>
            <a:ext cx="3581400" cy="1473200"/>
          </a:xfrm>
          <a:prstGeom prst="roundRect">
            <a:avLst>
              <a:gd name="adj" fmla="val 16667"/>
            </a:avLst>
          </a:prstGeom>
          <a:solidFill>
            <a:srgbClr val="0C2038"/>
          </a:solidFill>
          <a:ln w="15875" cap="flat" cmpd="sng">
            <a:solidFill>
              <a:srgbClr val="1A4A6A"/>
            </a:solidFill>
            <a:prstDash val="solid"/>
            <a:round/>
          </a:ln>
        </p:spPr>
        <p:txBody>
          <a:bodyPr spcFirstLastPara="1" wrap="square" lIns="164575" tIns="114575" rIns="164575" bIns="114575" anchor="ctr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6%</a:t>
            </a:r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of global venture capital into AI chips and processors came from Europe, 2022–2025</a:t>
            </a:r>
          </a:p>
        </p:txBody>
      </p:sp>
      <p:sp>
        <p:nvSpPr>
          <p:cNvPr id="422" name="tb423"/>
          <p:cNvSpPr txBox="1"/>
          <p:nvPr/>
        </p:nvSpPr>
        <p:spPr>
          <a:xfrm>
            <a:off x="8026400" y="4267200"/>
            <a:ext cx="3581400" cy="1524000"/>
          </a:xfrm>
          <a:prstGeom prst="rect">
            <a:avLst/>
          </a:prstGeom>
          <a:noFill/>
        </p:spPr>
        <p:txBody>
          <a:bodyPr spcFirstLastPara="1" wrap="square" lIns="91425" tIns="45700" rIns="91425" bIns="45700" anchor="t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Europe funds the research, trains the founders and incubates the companies. The returns leave at the growth stage.</a:t>
            </a:r>
          </a:p>
        </p:txBody>
      </p:sp>
      <p:sp>
        <p:nvSpPr>
          <p:cNvPr id="423" name="tb424"/>
          <p:cNvSpPr txBox="1"/>
          <p:nvPr/>
        </p:nvSpPr>
        <p:spPr>
          <a:xfrm>
            <a:off x="635000" y="5994400"/>
            <a:ext cx="10972800" cy="279400"/>
          </a:xfrm>
          <a:prstGeom prst="rect">
            <a:avLst/>
          </a:prstGeom>
          <a:noFill/>
        </p:spPr>
        <p:txBody>
          <a:bodyPr spcFirstLastPara="1" wrap="square" lIns="91425" tIns="45700" rIns="91425" bIns="45700" anchor="t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Source: German Startup Association, 2026; Dealroom, Deep Tech in Europe, 2026.</a:t>
            </a:r>
          </a:p>
        </p:txBody>
      </p:sp>
      <p:graphicFrame>
        <p:nvGraphicFramePr>
          <p:cNvPr id="424" name="Chart"/>
          <p:cNvGraphicFramePr/>
          <p:nvPr/>
        </p:nvGraphicFramePr>
        <p:xfrm>
          <a:off x="571500" y="2603500"/>
          <a:ext cx="7048500" cy="325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25515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C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/>
        </p:nvSpPr>
        <p:spPr>
          <a:xfrm>
            <a:off x="640080" y="4114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WHY WE ORGANIZE THIS</a:t>
            </a: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640080" y="868680"/>
            <a:ext cx="10972800" cy="1280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Because Europe needs an implementation capital — not another conference brochure.</a:t>
            </a:r>
            <a:endParaRPr/>
          </a:p>
        </p:txBody>
      </p:sp>
      <p:sp>
        <p:nvSpPr>
          <p:cNvPr id="106" name="Google Shape;106;p15"/>
          <p:cNvSpPr/>
          <p:nvPr/>
        </p:nvSpPr>
        <p:spPr>
          <a:xfrm>
            <a:off x="640080" y="2606040"/>
            <a:ext cx="5326380" cy="1554480"/>
          </a:xfrm>
          <a:prstGeom prst="roundRect">
            <a:avLst>
              <a:gd name="adj" fmla="val 16667"/>
            </a:avLst>
          </a:prstGeom>
          <a:solidFill>
            <a:srgbClr val="0C2038"/>
          </a:solidFill>
          <a:ln w="15875" cap="flat" cmpd="sng">
            <a:solidFill>
              <a:srgbClr val="1A4A6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889000" tIns="164575" rIns="16457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Research → product</a:t>
            </a:r>
            <a:endParaRPr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Move ideas from labs into factories, clinics, and software that ships.</a:t>
            </a:r>
            <a:endParaRPr/>
          </a:p>
        </p:txBody>
      </p:sp>
      <p:sp>
        <p:nvSpPr>
          <p:cNvPr id="107" name="Google Shape;107;p15"/>
          <p:cNvSpPr/>
          <p:nvPr/>
        </p:nvSpPr>
        <p:spPr>
          <a:xfrm>
            <a:off x="6195060" y="2606040"/>
            <a:ext cx="5326380" cy="1554480"/>
          </a:xfrm>
          <a:prstGeom prst="roundRect">
            <a:avLst>
              <a:gd name="adj" fmla="val 16667"/>
            </a:avLst>
          </a:prstGeom>
          <a:solidFill>
            <a:srgbClr val="0C2038"/>
          </a:solidFill>
          <a:ln w="15875" cap="flat" cmpd="sng">
            <a:solidFill>
              <a:srgbClr val="1A4A6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889000" tIns="164575" rIns="16457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People → deals</a:t>
            </a:r>
            <a:endParaRPr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Curated matchmaking so the right conversations actually happen.</a:t>
            </a:r>
            <a:endParaRPr/>
          </a:p>
        </p:txBody>
      </p:sp>
      <p:sp>
        <p:nvSpPr>
          <p:cNvPr id="108" name="Google Shape;108;p15"/>
          <p:cNvSpPr/>
          <p:nvPr/>
        </p:nvSpPr>
        <p:spPr>
          <a:xfrm>
            <a:off x="640080" y="4389120"/>
            <a:ext cx="5326380" cy="1554480"/>
          </a:xfrm>
          <a:prstGeom prst="roundRect">
            <a:avLst>
              <a:gd name="adj" fmla="val 16667"/>
            </a:avLst>
          </a:prstGeom>
          <a:solidFill>
            <a:srgbClr val="0C2038"/>
          </a:solidFill>
          <a:ln w="15875" cap="flat" cmpd="sng">
            <a:solidFill>
              <a:srgbClr val="1A4A6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889000" tIns="164575" rIns="16457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Munich advantage</a:t>
            </a:r>
            <a:endParaRPr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Strongest AI ecosystem, academic leaders, DeepTech hub, home to industrial giants.</a:t>
            </a:r>
            <a:endParaRPr/>
          </a:p>
        </p:txBody>
      </p:sp>
      <p:sp>
        <p:nvSpPr>
          <p:cNvPr id="109" name="Google Shape;109;p15"/>
          <p:cNvSpPr/>
          <p:nvPr/>
        </p:nvSpPr>
        <p:spPr>
          <a:xfrm>
            <a:off x="6195060" y="4389120"/>
            <a:ext cx="5326380" cy="1554480"/>
          </a:xfrm>
          <a:prstGeom prst="roundRect">
            <a:avLst>
              <a:gd name="adj" fmla="val 16667"/>
            </a:avLst>
          </a:prstGeom>
          <a:solidFill>
            <a:srgbClr val="0C2038"/>
          </a:solidFill>
          <a:ln w="15875" cap="flat" cmpd="sng">
            <a:solidFill>
              <a:srgbClr val="1A4A6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889000" tIns="164575" rIns="16457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Open doors</a:t>
            </a:r>
            <a:endParaRPr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Students, job seekers, corporates, and founders share one programme — with clear pathways.</a:t>
            </a:r>
            <a:endParaRPr/>
          </a:p>
        </p:txBody>
      </p:sp>
      <p:sp>
        <p:nvSpPr>
          <p:cNvPr id="110" name="Google Shape;110;p15"/>
          <p:cNvSpPr txBox="1"/>
          <p:nvPr/>
        </p:nvSpPr>
        <p:spPr>
          <a:xfrm>
            <a:off x="640080" y="6446520"/>
            <a:ext cx="73152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MunichTech EXPO  ·  Opening talk  ·  10 min</a:t>
            </a:r>
            <a:endParaRPr/>
          </a:p>
        </p:txBody>
      </p:sp>
      <p:sp>
        <p:nvSpPr>
          <p:cNvPr id="111" name="Google Shape;111;p15"/>
          <p:cNvSpPr txBox="1"/>
          <p:nvPr/>
        </p:nvSpPr>
        <p:spPr>
          <a:xfrm>
            <a:off x="9601200" y="6446520"/>
            <a:ext cx="2011680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6 / 14</a:t>
            </a:r>
            <a:endParaRPr/>
          </a:p>
        </p:txBody>
      </p:sp>
      <p:pic>
        <p:nvPicPr>
          <p:cNvPr id="112" name="Graphic 112" descr="Research to product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3187700"/>
            <a:ext cx="381000" cy="381000"/>
          </a:xfrm>
          <a:prstGeom prst="rect">
            <a:avLst/>
          </a:prstGeom>
        </p:spPr>
      </p:pic>
      <p:pic>
        <p:nvPicPr>
          <p:cNvPr id="113" name="Graphic 113" descr="People to deals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77000" y="3187700"/>
            <a:ext cx="381000" cy="381000"/>
          </a:xfrm>
          <a:prstGeom prst="rect">
            <a:avLst/>
          </a:prstGeom>
        </p:spPr>
      </p:pic>
      <p:pic>
        <p:nvPicPr>
          <p:cNvPr id="114" name="Graphic 114" descr="Munich advantage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4400" y="4978400"/>
            <a:ext cx="381000" cy="381000"/>
          </a:xfrm>
          <a:prstGeom prst="rect">
            <a:avLst/>
          </a:prstGeom>
        </p:spPr>
      </p:pic>
      <p:pic>
        <p:nvPicPr>
          <p:cNvPr id="115" name="Graphic 115" descr="Open doors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77000" y="4978400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036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C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/>
        </p:nvSpPr>
        <p:spPr>
          <a:xfrm>
            <a:off x="640080" y="411480"/>
            <a:ext cx="109728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WHY MUNICH</a:t>
            </a:r>
          </a:p>
        </p:txBody>
      </p:sp>
      <p:sp>
        <p:nvSpPr>
          <p:cNvPr id="96" name="Google Shape;96;p14"/>
          <p:cNvSpPr txBox="1"/>
          <p:nvPr/>
        </p:nvSpPr>
        <p:spPr>
          <a:xfrm>
            <a:off x="640080" y="868680"/>
            <a:ext cx="109728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Bavaria out-raised Berlin for the second year running.</a:t>
            </a:r>
          </a:p>
        </p:txBody>
      </p:sp>
      <p:sp>
        <p:nvSpPr>
          <p:cNvPr id="98" name="Google Shape;98;p14"/>
          <p:cNvSpPr txBox="1"/>
          <p:nvPr/>
        </p:nvSpPr>
        <p:spPr>
          <a:xfrm>
            <a:off x="640080" y="6446520"/>
            <a:ext cx="73152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MunichTech EXPO  ·  Opening talk  ·  10 min</a:t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9601200" y="6446520"/>
            <a:ext cx="2011680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7 / 14</a:t>
            </a:r>
            <a:endParaRPr/>
          </a:p>
        </p:txBody>
      </p:sp>
      <p:sp>
        <p:nvSpPr>
          <p:cNvPr id="440" name="tb441"/>
          <p:cNvSpPr txBox="1"/>
          <p:nvPr/>
        </p:nvSpPr>
        <p:spPr>
          <a:xfrm>
            <a:off x="635000" y="2235200"/>
            <a:ext cx="7620000" cy="304800"/>
          </a:xfrm>
          <a:prstGeom prst="rect">
            <a:avLst/>
          </a:prstGeom>
          <a:noFill/>
        </p:spPr>
        <p:txBody>
          <a:bodyPr spcFirstLastPara="1" wrap="square" lIns="91425" tIns="45700" rIns="91425" bIns="45700" anchor="t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Venture capital raised by startups, 2025</a:t>
            </a:r>
          </a:p>
        </p:txBody>
      </p:sp>
      <p:sp>
        <p:nvSpPr>
          <p:cNvPr id="441" name="card442"/>
          <p:cNvSpPr/>
          <p:nvPr/>
        </p:nvSpPr>
        <p:spPr>
          <a:xfrm>
            <a:off x="635000" y="4648200"/>
            <a:ext cx="3479800" cy="1193800"/>
          </a:xfrm>
          <a:prstGeom prst="roundRect">
            <a:avLst>
              <a:gd name="adj" fmla="val 16667"/>
            </a:avLst>
          </a:prstGeom>
          <a:solidFill>
            <a:srgbClr val="0C2038"/>
          </a:solidFill>
          <a:ln w="15875" cap="flat" cmpd="sng">
            <a:solidFill>
              <a:srgbClr val="1A4A6A"/>
            </a:solidFill>
            <a:prstDash val="solid"/>
            <a:round/>
          </a:ln>
        </p:spPr>
        <p:txBody>
          <a:bodyPr spcFirstLastPara="1" wrap="square" lIns="150000" tIns="100000" rIns="150000" bIns="100000" anchor="ctr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19.3</a:t>
            </a:r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Munich startups per 100,000 inhabitants — ahead of Berlin's 16.8 for the first time</a:t>
            </a:r>
          </a:p>
        </p:txBody>
      </p:sp>
      <p:sp>
        <p:nvSpPr>
          <p:cNvPr id="442" name="card443"/>
          <p:cNvSpPr/>
          <p:nvPr/>
        </p:nvSpPr>
        <p:spPr>
          <a:xfrm>
            <a:off x="4356100" y="4648200"/>
            <a:ext cx="3479800" cy="1193800"/>
          </a:xfrm>
          <a:prstGeom prst="roundRect">
            <a:avLst>
              <a:gd name="adj" fmla="val 16667"/>
            </a:avLst>
          </a:prstGeom>
          <a:solidFill>
            <a:srgbClr val="0C2038"/>
          </a:solidFill>
          <a:ln w="15875" cap="flat" cmpd="sng">
            <a:solidFill>
              <a:srgbClr val="1A4A6A"/>
            </a:solidFill>
            <a:prstDash val="solid"/>
            <a:round/>
          </a:ln>
        </p:spPr>
        <p:txBody>
          <a:bodyPr spcFirstLastPara="1" wrap="square" lIns="150000" tIns="100000" rIns="150000" bIns="100000" anchor="ctr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No. 1</a:t>
            </a:r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UnternehmerTUM, ranked Europe's leading startup hub by the Financial Times</a:t>
            </a:r>
          </a:p>
        </p:txBody>
      </p:sp>
      <p:sp>
        <p:nvSpPr>
          <p:cNvPr id="443" name="card444"/>
          <p:cNvSpPr/>
          <p:nvPr/>
        </p:nvSpPr>
        <p:spPr>
          <a:xfrm>
            <a:off x="8077200" y="4648200"/>
            <a:ext cx="3530600" cy="1193800"/>
          </a:xfrm>
          <a:prstGeom prst="roundRect">
            <a:avLst>
              <a:gd name="adj" fmla="val 16667"/>
            </a:avLst>
          </a:prstGeom>
          <a:solidFill>
            <a:srgbClr val="0C2038"/>
          </a:solidFill>
          <a:ln w="15875" cap="flat" cmpd="sng">
            <a:solidFill>
              <a:srgbClr val="1A4A6A"/>
            </a:solidFill>
            <a:prstDash val="solid"/>
            <a:round/>
          </a:ln>
        </p:spPr>
        <p:txBody>
          <a:bodyPr spcFirstLastPara="1" wrap="square" lIns="150000" tIns="100000" rIns="150000" bIns="100000" anchor="ctr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55%</a:t>
            </a:r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of Bavarian startups come out of the university environment</a:t>
            </a:r>
          </a:p>
        </p:txBody>
      </p:sp>
      <p:sp>
        <p:nvSpPr>
          <p:cNvPr id="444" name="tb445"/>
          <p:cNvSpPr txBox="1"/>
          <p:nvPr/>
        </p:nvSpPr>
        <p:spPr>
          <a:xfrm>
            <a:off x="635000" y="6019800"/>
            <a:ext cx="10972800" cy="279400"/>
          </a:xfrm>
          <a:prstGeom prst="rect">
            <a:avLst/>
          </a:prstGeom>
          <a:noFill/>
        </p:spPr>
        <p:txBody>
          <a:bodyPr spcFirstLastPara="1" wrap="square" lIns="91425" tIns="45700" rIns="91425" bIns="45700" anchor="t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Source: EY Start-up Barometer Deutschland, 2026; Startupverband / startupdetector annual report 2025; Bavaria Startup and Scaleup Monitor 2026; Financial Times, 2025.</a:t>
            </a:r>
          </a:p>
        </p:txBody>
      </p:sp>
      <p:graphicFrame>
        <p:nvGraphicFramePr>
          <p:cNvPr id="445" name="Chart"/>
          <p:cNvGraphicFramePr/>
          <p:nvPr/>
        </p:nvGraphicFramePr>
        <p:xfrm>
          <a:off x="571500" y="2540000"/>
          <a:ext cx="10972800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64076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C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/>
          <p:nvPr/>
        </p:nvSpPr>
        <p:spPr>
          <a:xfrm>
            <a:off x="640080" y="4114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OUR CONCEPT</a:t>
            </a:r>
            <a:endParaRPr/>
          </a:p>
        </p:txBody>
      </p:sp>
      <p:sp>
        <p:nvSpPr>
          <p:cNvPr id="117" name="Google Shape;117;p16"/>
          <p:cNvSpPr txBox="1"/>
          <p:nvPr/>
        </p:nvSpPr>
        <p:spPr>
          <a:xfrm>
            <a:off x="640080" y="868680"/>
            <a:ext cx="10972800" cy="1280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More than an event. An ecosystem.</a:t>
            </a:r>
            <a:endParaRPr/>
          </a:p>
        </p:txBody>
      </p:sp>
      <p:sp>
        <p:nvSpPr>
          <p:cNvPr id="118" name="Google Shape;118;p16"/>
          <p:cNvSpPr/>
          <p:nvPr/>
        </p:nvSpPr>
        <p:spPr>
          <a:xfrm>
            <a:off x="640080" y="2468880"/>
            <a:ext cx="5326380" cy="1554480"/>
          </a:xfrm>
          <a:prstGeom prst="roundRect">
            <a:avLst>
              <a:gd name="adj" fmla="val 16667"/>
            </a:avLst>
          </a:prstGeom>
          <a:solidFill>
            <a:srgbClr val="0C2038"/>
          </a:solidFill>
          <a:ln w="15875" cap="flat" cmpd="sng">
            <a:solidFill>
              <a:srgbClr val="1A4A6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889000" tIns="164575" rIns="16457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Connect</a:t>
            </a:r>
            <a:endParaRPr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Speakers, partners, buyers, and builders in one city — Main Stage, Arena, Online.</a:t>
            </a:r>
            <a:endParaRPr/>
          </a:p>
        </p:txBody>
      </p:sp>
      <p:sp>
        <p:nvSpPr>
          <p:cNvPr id="119" name="Google Shape;119;p16"/>
          <p:cNvSpPr/>
          <p:nvPr/>
        </p:nvSpPr>
        <p:spPr>
          <a:xfrm>
            <a:off x="6195060" y="2468880"/>
            <a:ext cx="5326380" cy="1554480"/>
          </a:xfrm>
          <a:prstGeom prst="roundRect">
            <a:avLst>
              <a:gd name="adj" fmla="val 16667"/>
            </a:avLst>
          </a:prstGeom>
          <a:solidFill>
            <a:srgbClr val="0C2038"/>
          </a:solidFill>
          <a:ln w="15875" cap="flat" cmpd="sng">
            <a:solidFill>
              <a:srgbClr val="1A4A6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889000" tIns="164575" rIns="16457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Innovate</a:t>
            </a:r>
            <a:endParaRPr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Hackathons, challenges, demos, and production AI — not slideware only.</a:t>
            </a:r>
            <a:endParaRPr/>
          </a:p>
        </p:txBody>
      </p:sp>
      <p:sp>
        <p:nvSpPr>
          <p:cNvPr id="120" name="Google Shape;120;p16"/>
          <p:cNvSpPr/>
          <p:nvPr/>
        </p:nvSpPr>
        <p:spPr>
          <a:xfrm>
            <a:off x="640080" y="4251960"/>
            <a:ext cx="5326380" cy="1554480"/>
          </a:xfrm>
          <a:prstGeom prst="roundRect">
            <a:avLst>
              <a:gd name="adj" fmla="val 16667"/>
            </a:avLst>
          </a:prstGeom>
          <a:solidFill>
            <a:srgbClr val="0C2038"/>
          </a:solidFill>
          <a:ln w="15875" cap="flat" cmpd="sng">
            <a:solidFill>
              <a:srgbClr val="1A4A6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889000" tIns="164575" rIns="16457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Invest</a:t>
            </a:r>
            <a:endParaRPr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Startup competition, investor paths, and visible traction.</a:t>
            </a:r>
            <a:endParaRPr/>
          </a:p>
        </p:txBody>
      </p:sp>
      <p:sp>
        <p:nvSpPr>
          <p:cNvPr id="121" name="Google Shape;121;p16"/>
          <p:cNvSpPr/>
          <p:nvPr/>
        </p:nvSpPr>
        <p:spPr>
          <a:xfrm>
            <a:off x="6195060" y="4251960"/>
            <a:ext cx="5326380" cy="1554480"/>
          </a:xfrm>
          <a:prstGeom prst="roundRect">
            <a:avLst>
              <a:gd name="adj" fmla="val 16667"/>
            </a:avLst>
          </a:prstGeom>
          <a:solidFill>
            <a:srgbClr val="0C2038"/>
          </a:solidFill>
          <a:ln w="15875" cap="flat" cmpd="sng">
            <a:solidFill>
              <a:srgbClr val="1A4A6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889000" tIns="164575" rIns="16457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Transform</a:t>
            </a:r>
            <a:endParaRPr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Enterprise case studies and research-to-industry transfer.</a:t>
            </a:r>
            <a:endParaRPr/>
          </a:p>
        </p:txBody>
      </p:sp>
      <p:sp>
        <p:nvSpPr>
          <p:cNvPr id="122" name="Google Shape;122;p16"/>
          <p:cNvSpPr txBox="1"/>
          <p:nvPr/>
        </p:nvSpPr>
        <p:spPr>
          <a:xfrm>
            <a:off x="640080" y="6446520"/>
            <a:ext cx="73152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MunichTech EXPO  ·  Opening talk  ·  10 min</a:t>
            </a:r>
            <a:endParaRPr/>
          </a:p>
        </p:txBody>
      </p:sp>
      <p:sp>
        <p:nvSpPr>
          <p:cNvPr id="123" name="Google Shape;123;p16"/>
          <p:cNvSpPr txBox="1"/>
          <p:nvPr/>
        </p:nvSpPr>
        <p:spPr>
          <a:xfrm>
            <a:off x="9601200" y="6446520"/>
            <a:ext cx="2011680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8 / 14</a:t>
            </a:r>
            <a:endParaRPr/>
          </a:p>
        </p:txBody>
      </p:sp>
      <p:pic>
        <p:nvPicPr>
          <p:cNvPr id="124" name="Graphic 124" descr="Connect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3048000"/>
            <a:ext cx="381000" cy="381000"/>
          </a:xfrm>
          <a:prstGeom prst="rect">
            <a:avLst/>
          </a:prstGeom>
        </p:spPr>
      </p:pic>
      <p:pic>
        <p:nvPicPr>
          <p:cNvPr id="125" name="Graphic 125" descr="Innovate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77000" y="3048000"/>
            <a:ext cx="381000" cy="381000"/>
          </a:xfrm>
          <a:prstGeom prst="rect">
            <a:avLst/>
          </a:prstGeom>
        </p:spPr>
      </p:pic>
      <p:pic>
        <p:nvPicPr>
          <p:cNvPr id="126" name="Graphic 126" descr="Invest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4400" y="4838700"/>
            <a:ext cx="381000" cy="381000"/>
          </a:xfrm>
          <a:prstGeom prst="rect">
            <a:avLst/>
          </a:prstGeom>
        </p:spPr>
      </p:pic>
      <p:pic>
        <p:nvPicPr>
          <p:cNvPr id="127" name="Graphic 127" descr="Transform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77000" y="4838700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322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C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"/>
          <p:cNvSpPr txBox="1"/>
          <p:nvPr/>
        </p:nvSpPr>
        <p:spPr>
          <a:xfrm>
            <a:off x="640080" y="4114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INNOVATION PLATFORM · YEAR-ROUND</a:t>
            </a:r>
            <a:endParaRPr/>
          </a:p>
        </p:txBody>
      </p:sp>
      <p:sp>
        <p:nvSpPr>
          <p:cNvPr id="129" name="Google Shape;129;p17"/>
          <p:cNvSpPr txBox="1"/>
          <p:nvPr/>
        </p:nvSpPr>
        <p:spPr>
          <a:xfrm>
            <a:off x="640080" y="868680"/>
            <a:ext cx="10972800" cy="1280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The EXPO week is the peak. The platform runs all year.</a:t>
            </a:r>
            <a:endParaRPr/>
          </a:p>
        </p:txBody>
      </p:sp>
      <p:sp>
        <p:nvSpPr>
          <p:cNvPr id="131" name="Google Shape;131;p17"/>
          <p:cNvSpPr txBox="1"/>
          <p:nvPr/>
        </p:nvSpPr>
        <p:spPr>
          <a:xfrm>
            <a:off x="640080" y="6446520"/>
            <a:ext cx="73152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MunichTech EXPO  ·  Opening talk  ·  10 min</a:t>
            </a:r>
            <a:endParaRPr/>
          </a:p>
        </p:txBody>
      </p:sp>
      <p:sp>
        <p:nvSpPr>
          <p:cNvPr id="132" name="Google Shape;132;p17"/>
          <p:cNvSpPr txBox="1"/>
          <p:nvPr/>
        </p:nvSpPr>
        <p:spPr>
          <a:xfrm>
            <a:off x="9601200" y="6446520"/>
            <a:ext cx="2011680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9 / 14</a:t>
            </a:r>
            <a:endParaRPr/>
          </a:p>
        </p:txBody>
      </p:sp>
      <p:sp>
        <p:nvSpPr>
          <p:cNvPr id="500" name="card501"/>
          <p:cNvSpPr/>
          <p:nvPr/>
        </p:nvSpPr>
        <p:spPr>
          <a:xfrm>
            <a:off x="635000" y="2463800"/>
            <a:ext cx="5321300" cy="1549400"/>
          </a:xfrm>
          <a:prstGeom prst="roundRect">
            <a:avLst>
              <a:gd name="adj" fmla="val 16667"/>
            </a:avLst>
          </a:prstGeom>
          <a:solidFill>
            <a:srgbClr val="0C2038"/>
          </a:solidFill>
          <a:ln w="15875" cap="flat" cmpd="sng">
            <a:solidFill>
              <a:srgbClr val="1A4A6A"/>
            </a:solidFill>
            <a:prstDash val="solid"/>
            <a:round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889000" tIns="164575" rIns="164575" bIns="45700" anchor="ctr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Hub membership</a:t>
            </a: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Mentors, marketplace, Demo Day access, and Europe ↔ GCC pathways.</a:t>
            </a:r>
          </a:p>
        </p:txBody>
      </p:sp>
      <p:sp>
        <p:nvSpPr>
          <p:cNvPr id="501" name="card502"/>
          <p:cNvSpPr/>
          <p:nvPr/>
        </p:nvSpPr>
        <p:spPr>
          <a:xfrm>
            <a:off x="6197600" y="2463800"/>
            <a:ext cx="5321300" cy="1549400"/>
          </a:xfrm>
          <a:prstGeom prst="roundRect">
            <a:avLst>
              <a:gd name="adj" fmla="val 16667"/>
            </a:avLst>
          </a:prstGeom>
          <a:solidFill>
            <a:srgbClr val="0C2038"/>
          </a:solidFill>
          <a:ln w="15875" cap="flat" cmpd="sng">
            <a:solidFill>
              <a:srgbClr val="1A4A6A"/>
            </a:solidFill>
            <a:prstDash val="solid"/>
            <a:round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889000" tIns="164575" rIns="164575" bIns="45700" anchor="ctr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Always-on visibility</a:t>
            </a: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Founders and partners stay discoverable between editions.</a:t>
            </a:r>
          </a:p>
        </p:txBody>
      </p:sp>
      <p:sp>
        <p:nvSpPr>
          <p:cNvPr id="502" name="card503"/>
          <p:cNvSpPr/>
          <p:nvPr/>
        </p:nvSpPr>
        <p:spPr>
          <a:xfrm>
            <a:off x="635000" y="4254500"/>
            <a:ext cx="5321300" cy="1549400"/>
          </a:xfrm>
          <a:prstGeom prst="roundRect">
            <a:avLst>
              <a:gd name="adj" fmla="val 16667"/>
            </a:avLst>
          </a:prstGeom>
          <a:solidFill>
            <a:srgbClr val="0C2038"/>
          </a:solidFill>
          <a:ln w="15875" cap="flat" cmpd="sng">
            <a:solidFill>
              <a:srgbClr val="1A4A6A"/>
            </a:solidFill>
            <a:prstDash val="solid"/>
            <a:round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889000" tIns="164575" rIns="164575" bIns="45700" anchor="ctr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Live all year</a:t>
            </a: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Challenges, hackathons, newsroom, and partner programmes stay open.</a:t>
            </a:r>
          </a:p>
        </p:txBody>
      </p:sp>
      <p:sp>
        <p:nvSpPr>
          <p:cNvPr id="503" name="card504"/>
          <p:cNvSpPr/>
          <p:nvPr/>
        </p:nvSpPr>
        <p:spPr>
          <a:xfrm>
            <a:off x="6197600" y="4254500"/>
            <a:ext cx="5321300" cy="1549400"/>
          </a:xfrm>
          <a:prstGeom prst="roundRect">
            <a:avLst>
              <a:gd name="adj" fmla="val 16667"/>
            </a:avLst>
          </a:prstGeom>
          <a:solidFill>
            <a:srgbClr val="0C2038"/>
          </a:solidFill>
          <a:ln w="15875" cap="flat" cmpd="sng">
            <a:solidFill>
              <a:srgbClr val="1A4A6A"/>
            </a:solidFill>
            <a:prstDash val="solid"/>
            <a:round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889000" tIns="164575" rIns="164575" bIns="45700" anchor="ctr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No Monday drop-off</a:t>
            </a: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Relationships started here keep running after the week ends.</a:t>
            </a:r>
          </a:p>
        </p:txBody>
      </p:sp>
      <p:pic>
        <p:nvPicPr>
          <p:cNvPr id="504" name="Graphic 504" descr="Hub membership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3048000"/>
            <a:ext cx="381000" cy="381000"/>
          </a:xfrm>
          <a:prstGeom prst="rect">
            <a:avLst/>
          </a:prstGeom>
        </p:spPr>
      </p:pic>
      <p:pic>
        <p:nvPicPr>
          <p:cNvPr id="505" name="Graphic 505" descr="Always-on visibility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77000" y="3048000"/>
            <a:ext cx="381000" cy="381000"/>
          </a:xfrm>
          <a:prstGeom prst="rect">
            <a:avLst/>
          </a:prstGeom>
        </p:spPr>
      </p:pic>
      <p:pic>
        <p:nvPicPr>
          <p:cNvPr id="506" name="Graphic 506" descr="Live all year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4400" y="4838700"/>
            <a:ext cx="381000" cy="381000"/>
          </a:xfrm>
          <a:prstGeom prst="rect">
            <a:avLst/>
          </a:prstGeom>
        </p:spPr>
      </p:pic>
      <p:pic>
        <p:nvPicPr>
          <p:cNvPr id="507" name="Graphic 507" descr="No Monday drop-off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77000" y="4838700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368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C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8"/>
          <p:cNvSpPr txBox="1"/>
          <p:nvPr/>
        </p:nvSpPr>
        <p:spPr>
          <a:xfrm>
            <a:off x="640080" y="4114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COLLABORATIONS &amp; MATCHMAKING</a:t>
            </a:r>
            <a:endParaRPr/>
          </a:p>
        </p:txBody>
      </p:sp>
      <p:sp>
        <p:nvSpPr>
          <p:cNvPr id="138" name="Google Shape;138;p18"/>
          <p:cNvSpPr txBox="1"/>
          <p:nvPr/>
        </p:nvSpPr>
        <p:spPr>
          <a:xfrm>
            <a:off x="640080" y="868680"/>
            <a:ext cx="10972800" cy="1280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We design the meetings — not only the stage.</a:t>
            </a:r>
            <a:endParaRPr/>
          </a:p>
        </p:txBody>
      </p:sp>
      <p:sp>
        <p:nvSpPr>
          <p:cNvPr id="139" name="Google Shape;139;p18"/>
          <p:cNvSpPr/>
          <p:nvPr/>
        </p:nvSpPr>
        <p:spPr>
          <a:xfrm>
            <a:off x="640080" y="2468880"/>
            <a:ext cx="5326380" cy="1554480"/>
          </a:xfrm>
          <a:prstGeom prst="roundRect">
            <a:avLst>
              <a:gd name="adj" fmla="val 16667"/>
            </a:avLst>
          </a:prstGeom>
          <a:solidFill>
            <a:srgbClr val="0C2038"/>
          </a:solidFill>
          <a:ln w="15875" cap="flat" cmpd="sng">
            <a:solidFill>
              <a:srgbClr val="1A4A6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889000" tIns="164575" rIns="16457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Curated 1:1 matchmaking</a:t>
            </a:r>
            <a:endParaRPr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Structured introductions across startups, corporates, investors, and talent.</a:t>
            </a:r>
            <a:endParaRPr/>
          </a:p>
        </p:txBody>
      </p:sp>
      <p:sp>
        <p:nvSpPr>
          <p:cNvPr id="140" name="Google Shape;140;p18"/>
          <p:cNvSpPr/>
          <p:nvPr/>
        </p:nvSpPr>
        <p:spPr>
          <a:xfrm>
            <a:off x="6195060" y="2468880"/>
            <a:ext cx="5326380" cy="1554480"/>
          </a:xfrm>
          <a:prstGeom prst="roundRect">
            <a:avLst>
              <a:gd name="adj" fmla="val 16667"/>
            </a:avLst>
          </a:prstGeom>
          <a:solidFill>
            <a:srgbClr val="0C2038"/>
          </a:solidFill>
          <a:ln w="15875" cap="flat" cmpd="sng">
            <a:solidFill>
              <a:srgbClr val="1A4A6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889000" tIns="164575" rIns="16457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Partner tracks</a:t>
            </a:r>
            <a:endParaRPr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Governments, universities, corporates, and institutions co-create programmes.</a:t>
            </a:r>
            <a:endParaRPr/>
          </a:p>
        </p:txBody>
      </p:sp>
      <p:sp>
        <p:nvSpPr>
          <p:cNvPr id="141" name="Google Shape;141;p18"/>
          <p:cNvSpPr/>
          <p:nvPr/>
        </p:nvSpPr>
        <p:spPr>
          <a:xfrm>
            <a:off x="640080" y="4251960"/>
            <a:ext cx="5326380" cy="1554480"/>
          </a:xfrm>
          <a:prstGeom prst="roundRect">
            <a:avLst>
              <a:gd name="adj" fmla="val 16667"/>
            </a:avLst>
          </a:prstGeom>
          <a:solidFill>
            <a:srgbClr val="0C2038"/>
          </a:solidFill>
          <a:ln w="15875" cap="flat" cmpd="sng">
            <a:solidFill>
              <a:srgbClr val="1A4A6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889000" tIns="164575" rIns="16457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Lounges &amp; roundtables</a:t>
            </a:r>
            <a:endParaRPr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Executive and closed-door formats for serious conversations.</a:t>
            </a:r>
            <a:endParaRPr/>
          </a:p>
        </p:txBody>
      </p:sp>
      <p:sp>
        <p:nvSpPr>
          <p:cNvPr id="142" name="Google Shape;142;p18"/>
          <p:cNvSpPr/>
          <p:nvPr/>
        </p:nvSpPr>
        <p:spPr>
          <a:xfrm>
            <a:off x="6195060" y="4251960"/>
            <a:ext cx="5326380" cy="1554480"/>
          </a:xfrm>
          <a:prstGeom prst="roundRect">
            <a:avLst>
              <a:gd name="adj" fmla="val 16667"/>
            </a:avLst>
          </a:prstGeom>
          <a:solidFill>
            <a:srgbClr val="0C2038"/>
          </a:solidFill>
          <a:ln w="15875" cap="flat" cmpd="sng">
            <a:solidFill>
              <a:srgbClr val="1A4A6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889000" tIns="164575" rIns="16457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Network / Matchmaking</a:t>
            </a:r>
            <a:endParaRPr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Continue on munichtechexpo.com/network after the badge comes off.</a:t>
            </a:r>
            <a:endParaRPr/>
          </a:p>
        </p:txBody>
      </p:sp>
      <p:sp>
        <p:nvSpPr>
          <p:cNvPr id="143" name="Google Shape;143;p18"/>
          <p:cNvSpPr txBox="1"/>
          <p:nvPr/>
        </p:nvSpPr>
        <p:spPr>
          <a:xfrm>
            <a:off x="640080" y="6446520"/>
            <a:ext cx="73152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MunichTech EXPO  ·  Opening talk  ·  10 min</a:t>
            </a:r>
            <a:endParaRPr/>
          </a:p>
        </p:txBody>
      </p:sp>
      <p:sp>
        <p:nvSpPr>
          <p:cNvPr id="144" name="Google Shape;144;p18"/>
          <p:cNvSpPr txBox="1"/>
          <p:nvPr/>
        </p:nvSpPr>
        <p:spPr>
          <a:xfrm>
            <a:off x="9601200" y="6446520"/>
            <a:ext cx="2011680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10 / 14</a:t>
            </a:r>
            <a:endParaRPr/>
          </a:p>
        </p:txBody>
      </p:sp>
      <p:pic>
        <p:nvPicPr>
          <p:cNvPr id="145" name="Graphic 145" descr="Curated matchmaki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3048000"/>
            <a:ext cx="381000" cy="381000"/>
          </a:xfrm>
          <a:prstGeom prst="rect">
            <a:avLst/>
          </a:prstGeom>
        </p:spPr>
      </p:pic>
      <p:pic>
        <p:nvPicPr>
          <p:cNvPr id="146" name="Graphic 146" descr="Partner tracks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77000" y="3048000"/>
            <a:ext cx="381000" cy="381000"/>
          </a:xfrm>
          <a:prstGeom prst="rect">
            <a:avLst/>
          </a:prstGeom>
        </p:spPr>
      </p:pic>
      <p:pic>
        <p:nvPicPr>
          <p:cNvPr id="147" name="Graphic 147" descr="Lounges and roundtables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4400" y="4838700"/>
            <a:ext cx="381000" cy="381000"/>
          </a:xfrm>
          <a:prstGeom prst="rect">
            <a:avLst/>
          </a:prstGeom>
        </p:spPr>
      </p:pic>
      <p:pic>
        <p:nvPicPr>
          <p:cNvPr id="148" name="Graphic 148" descr="Network and matchmaki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77000" y="4838700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962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C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 txBox="1"/>
          <p:nvPr/>
        </p:nvSpPr>
        <p:spPr>
          <a:xfrm>
            <a:off x="640080" y="4114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CONNECTION APP</a:t>
            </a:r>
            <a:endParaRPr/>
          </a:p>
        </p:txBody>
      </p:sp>
      <p:sp>
        <p:nvSpPr>
          <p:cNvPr id="150" name="Google Shape;150;p19"/>
          <p:cNvSpPr txBox="1"/>
          <p:nvPr/>
        </p:nvSpPr>
        <p:spPr>
          <a:xfrm>
            <a:off x="640080" y="868680"/>
            <a:ext cx="10972800" cy="1280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Exchange contacts in seconds — then stay connected.</a:t>
            </a:r>
            <a:endParaRPr/>
          </a:p>
        </p:txBody>
      </p:sp>
      <p:sp>
        <p:nvSpPr>
          <p:cNvPr id="152" name="Google Shape;152;p19"/>
          <p:cNvSpPr txBox="1"/>
          <p:nvPr/>
        </p:nvSpPr>
        <p:spPr>
          <a:xfrm>
            <a:off x="640080" y="6446520"/>
            <a:ext cx="73152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MunichTech EXPO  ·  Opening talk  ·  10 min</a:t>
            </a:r>
            <a:endParaRPr/>
          </a:p>
        </p:txBody>
      </p:sp>
      <p:sp>
        <p:nvSpPr>
          <p:cNvPr id="153" name="Google Shape;153;p19"/>
          <p:cNvSpPr txBox="1"/>
          <p:nvPr/>
        </p:nvSpPr>
        <p:spPr>
          <a:xfrm>
            <a:off x="9601200" y="6446520"/>
            <a:ext cx="2011680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11 / 14</a:t>
            </a:r>
            <a:endParaRPr/>
          </a:p>
        </p:txBody>
      </p:sp>
      <p:sp>
        <p:nvSpPr>
          <p:cNvPr id="520" name="card521"/>
          <p:cNvSpPr/>
          <p:nvPr/>
        </p:nvSpPr>
        <p:spPr>
          <a:xfrm>
            <a:off x="635000" y="2463800"/>
            <a:ext cx="5321300" cy="1549400"/>
          </a:xfrm>
          <a:prstGeom prst="roundRect">
            <a:avLst>
              <a:gd name="adj" fmla="val 16667"/>
            </a:avLst>
          </a:prstGeom>
          <a:solidFill>
            <a:srgbClr val="0C2038"/>
          </a:solidFill>
          <a:ln w="15875" cap="flat" cmpd="sng">
            <a:solidFill>
              <a:srgbClr val="1A4A6A"/>
            </a:solidFill>
            <a:prstDash val="solid"/>
            <a:round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889000" tIns="164575" rIns="164575" bIns="45700" anchor="ctr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Digital Business Card</a:t>
            </a: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Official card for attendees, mentors, and partners.</a:t>
            </a:r>
          </a:p>
        </p:txBody>
      </p:sp>
      <p:sp>
        <p:nvSpPr>
          <p:cNvPr id="521" name="card522"/>
          <p:cNvSpPr/>
          <p:nvPr/>
        </p:nvSpPr>
        <p:spPr>
          <a:xfrm>
            <a:off x="6197600" y="2463800"/>
            <a:ext cx="5321300" cy="1549400"/>
          </a:xfrm>
          <a:prstGeom prst="roundRect">
            <a:avLst>
              <a:gd name="adj" fmla="val 16667"/>
            </a:avLst>
          </a:prstGeom>
          <a:solidFill>
            <a:srgbClr val="0C2038"/>
          </a:solidFill>
          <a:ln w="15875" cap="flat" cmpd="sng">
            <a:solidFill>
              <a:srgbClr val="1A4A6A"/>
            </a:solidFill>
            <a:prstDash val="solid"/>
            <a:round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889000" tIns="164575" rIns="164575" bIns="45700" anchor="ctr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Scan, save, follow up</a:t>
            </a: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No names lost on paper notes at the end of the day.</a:t>
            </a:r>
          </a:p>
        </p:txBody>
      </p:sp>
      <p:sp>
        <p:nvSpPr>
          <p:cNvPr id="522" name="card523"/>
          <p:cNvSpPr/>
          <p:nvPr/>
        </p:nvSpPr>
        <p:spPr>
          <a:xfrm>
            <a:off x="635000" y="4254500"/>
            <a:ext cx="5321300" cy="1549400"/>
          </a:xfrm>
          <a:prstGeom prst="roundRect">
            <a:avLst>
              <a:gd name="adj" fmla="val 16667"/>
            </a:avLst>
          </a:prstGeom>
          <a:solidFill>
            <a:srgbClr val="0C2038"/>
          </a:solidFill>
          <a:ln w="15875" cap="flat" cmpd="sng">
            <a:solidFill>
              <a:srgbClr val="1A4A6A"/>
            </a:solidFill>
            <a:prstDash val="solid"/>
            <a:round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889000" tIns="164575" rIns="164575" bIns="45700" anchor="ctr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Use it on site</a:t>
            </a: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nextdigicard.online works from any phone browser.</a:t>
            </a:r>
          </a:p>
        </p:txBody>
      </p:sp>
      <p:sp>
        <p:nvSpPr>
          <p:cNvPr id="523" name="card524"/>
          <p:cNvSpPr/>
          <p:nvPr/>
        </p:nvSpPr>
        <p:spPr>
          <a:xfrm>
            <a:off x="6197600" y="4254500"/>
            <a:ext cx="5321300" cy="1549400"/>
          </a:xfrm>
          <a:prstGeom prst="roundRect">
            <a:avLst>
              <a:gd name="adj" fmla="val 16667"/>
            </a:avLst>
          </a:prstGeom>
          <a:solidFill>
            <a:srgbClr val="0C2038"/>
          </a:solidFill>
          <a:ln w="15875" cap="flat" cmpd="sng">
            <a:solidFill>
              <a:srgbClr val="1A4A6A"/>
            </a:solidFill>
            <a:prstDash val="solid"/>
            <a:round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889000" tIns="164575" rIns="164575" bIns="45700" anchor="ctr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Keep the connection</a:t>
            </a: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Continue in Network / Matchmaking after the badge comes off.</a:t>
            </a:r>
          </a:p>
        </p:txBody>
      </p:sp>
      <p:pic>
        <p:nvPicPr>
          <p:cNvPr id="524" name="Graphic 524" descr="Digital business card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3048000"/>
            <a:ext cx="381000" cy="381000"/>
          </a:xfrm>
          <a:prstGeom prst="rect">
            <a:avLst/>
          </a:prstGeom>
        </p:spPr>
      </p:pic>
      <p:pic>
        <p:nvPicPr>
          <p:cNvPr id="525" name="Graphic 525" descr="Scan save follow up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77000" y="3048000"/>
            <a:ext cx="381000" cy="381000"/>
          </a:xfrm>
          <a:prstGeom prst="rect">
            <a:avLst/>
          </a:prstGeom>
        </p:spPr>
      </p:pic>
      <p:pic>
        <p:nvPicPr>
          <p:cNvPr id="526" name="Graphic 526" descr="Use it on site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4400" y="4838700"/>
            <a:ext cx="381000" cy="381000"/>
          </a:xfrm>
          <a:prstGeom prst="rect">
            <a:avLst/>
          </a:prstGeom>
        </p:spPr>
      </p:pic>
      <p:pic>
        <p:nvPicPr>
          <p:cNvPr id="527" name="Graphic 527" descr="Keep the connection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77000" y="4838700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678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C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"/>
          <p:cNvSpPr txBox="1"/>
          <p:nvPr/>
        </p:nvSpPr>
        <p:spPr>
          <a:xfrm>
            <a:off x="640080" y="4114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STARTUP COMPETITION</a:t>
            </a:r>
            <a:endParaRPr/>
          </a:p>
        </p:txBody>
      </p:sp>
      <p:sp>
        <p:nvSpPr>
          <p:cNvPr id="159" name="Google Shape;159;p20"/>
          <p:cNvSpPr txBox="1"/>
          <p:nvPr/>
        </p:nvSpPr>
        <p:spPr>
          <a:xfrm>
            <a:off x="640080" y="868680"/>
            <a:ext cx="10972800" cy="1280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Best Startup in Europe — pitch, shortlist, people’s choice.</a:t>
            </a:r>
            <a:endParaRPr/>
          </a:p>
        </p:txBody>
      </p:sp>
      <p:sp>
        <p:nvSpPr>
          <p:cNvPr id="160" name="Google Shape;160;p20"/>
          <p:cNvSpPr/>
          <p:nvPr/>
        </p:nvSpPr>
        <p:spPr>
          <a:xfrm>
            <a:off x="640080" y="2468880"/>
            <a:ext cx="5326380" cy="1554480"/>
          </a:xfrm>
          <a:prstGeom prst="roundRect">
            <a:avLst>
              <a:gd name="adj" fmla="val 16667"/>
            </a:avLst>
          </a:prstGeom>
          <a:solidFill>
            <a:srgbClr val="0C2038"/>
          </a:solidFill>
          <a:ln w="15875" cap="flat" cmpd="sng">
            <a:solidFill>
              <a:srgbClr val="1A4A6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889000" tIns="164575" rIns="16457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Showcase</a:t>
            </a:r>
            <a:endParaRPr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Shortlist on Main Stage. Meet finalists in the programme.</a:t>
            </a:r>
            <a:endParaRPr/>
          </a:p>
        </p:txBody>
      </p:sp>
      <p:sp>
        <p:nvSpPr>
          <p:cNvPr id="161" name="Google Shape;161;p20"/>
          <p:cNvSpPr/>
          <p:nvPr/>
        </p:nvSpPr>
        <p:spPr>
          <a:xfrm>
            <a:off x="6195060" y="2468880"/>
            <a:ext cx="5326380" cy="1554480"/>
          </a:xfrm>
          <a:prstGeom prst="roundRect">
            <a:avLst>
              <a:gd name="adj" fmla="val 16667"/>
            </a:avLst>
          </a:prstGeom>
          <a:solidFill>
            <a:srgbClr val="0C2038"/>
          </a:solidFill>
          <a:ln w="15875" cap="flat" cmpd="sng">
            <a:solidFill>
              <a:srgbClr val="1A4A6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889000" tIns="164575" rIns="16457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Audience vote</a:t>
            </a:r>
            <a:endParaRPr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People’s Choice voting on the live awards track.</a:t>
            </a:r>
            <a:endParaRPr/>
          </a:p>
        </p:txBody>
      </p:sp>
      <p:sp>
        <p:nvSpPr>
          <p:cNvPr id="162" name="Google Shape;162;p20"/>
          <p:cNvSpPr/>
          <p:nvPr/>
        </p:nvSpPr>
        <p:spPr>
          <a:xfrm>
            <a:off x="640080" y="4251960"/>
            <a:ext cx="5326380" cy="1554480"/>
          </a:xfrm>
          <a:prstGeom prst="roundRect">
            <a:avLst>
              <a:gd name="adj" fmla="val 16667"/>
            </a:avLst>
          </a:prstGeom>
          <a:solidFill>
            <a:srgbClr val="0C2038"/>
          </a:solidFill>
          <a:ln w="15875" cap="flat" cmpd="sng">
            <a:solidFill>
              <a:srgbClr val="1A4A6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889000" tIns="164575" rIns="16457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Hackathon path</a:t>
            </a:r>
            <a:endParaRPr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Industry challenges with mentors, prizes, and pilot opportunities.</a:t>
            </a:r>
            <a:endParaRPr/>
          </a:p>
        </p:txBody>
      </p:sp>
      <p:sp>
        <p:nvSpPr>
          <p:cNvPr id="163" name="Google Shape;163;p20"/>
          <p:cNvSpPr/>
          <p:nvPr/>
        </p:nvSpPr>
        <p:spPr>
          <a:xfrm>
            <a:off x="6195060" y="4251960"/>
            <a:ext cx="5326380" cy="1554480"/>
          </a:xfrm>
          <a:prstGeom prst="roundRect">
            <a:avLst>
              <a:gd name="adj" fmla="val 16667"/>
            </a:avLst>
          </a:prstGeom>
          <a:solidFill>
            <a:srgbClr val="0C2038"/>
          </a:solidFill>
          <a:ln w="15875" cap="flat" cmpd="sng">
            <a:solidFill>
              <a:srgbClr val="1A4A6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889000" tIns="164575" rIns="16457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Why it matters</a:t>
            </a:r>
            <a:endParaRPr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Capital and customers meet founders where Europe builds.</a:t>
            </a:r>
            <a:endParaRPr/>
          </a:p>
        </p:txBody>
      </p:sp>
      <p:sp>
        <p:nvSpPr>
          <p:cNvPr id="164" name="Google Shape;164;p20"/>
          <p:cNvSpPr txBox="1"/>
          <p:nvPr/>
        </p:nvSpPr>
        <p:spPr>
          <a:xfrm>
            <a:off x="640080" y="58978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Awards &amp; closing for the hackathon: Tuesday at Google Munich.</a:t>
            </a:r>
            <a:endParaRPr/>
          </a:p>
        </p:txBody>
      </p:sp>
      <p:sp>
        <p:nvSpPr>
          <p:cNvPr id="165" name="Google Shape;165;p20"/>
          <p:cNvSpPr txBox="1"/>
          <p:nvPr/>
        </p:nvSpPr>
        <p:spPr>
          <a:xfrm>
            <a:off x="640080" y="6446520"/>
            <a:ext cx="73152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MunichTech EXPO  ·  Opening talk  ·  10 min</a:t>
            </a:r>
            <a:endParaRPr/>
          </a:p>
        </p:txBody>
      </p:sp>
      <p:sp>
        <p:nvSpPr>
          <p:cNvPr id="166" name="Google Shape;166;p20"/>
          <p:cNvSpPr txBox="1"/>
          <p:nvPr/>
        </p:nvSpPr>
        <p:spPr>
          <a:xfrm>
            <a:off x="9601200" y="6446520"/>
            <a:ext cx="2011680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12 / 14</a:t>
            </a:r>
            <a:endParaRPr/>
          </a:p>
        </p:txBody>
      </p:sp>
      <p:pic>
        <p:nvPicPr>
          <p:cNvPr id="167" name="Graphic 167" descr="Showcase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3048000"/>
            <a:ext cx="381000" cy="381000"/>
          </a:xfrm>
          <a:prstGeom prst="rect">
            <a:avLst/>
          </a:prstGeom>
        </p:spPr>
      </p:pic>
      <p:pic>
        <p:nvPicPr>
          <p:cNvPr id="168" name="Graphic 168" descr="Audience vote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77000" y="3048000"/>
            <a:ext cx="381000" cy="381000"/>
          </a:xfrm>
          <a:prstGeom prst="rect">
            <a:avLst/>
          </a:prstGeom>
        </p:spPr>
      </p:pic>
      <p:pic>
        <p:nvPicPr>
          <p:cNvPr id="170" name="Graphic 170" descr="Why it matters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77000" y="4838700"/>
            <a:ext cx="381000" cy="381000"/>
          </a:xfrm>
          <a:prstGeom prst="rect">
            <a:avLst/>
          </a:prstGeom>
        </p:spPr>
      </p:pic>
      <p:pic>
        <p:nvPicPr>
          <p:cNvPr id="171" name="Graphic 171" descr="Hackathon path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14400" y="4838700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858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C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1"/>
          <p:cNvSpPr txBox="1"/>
          <p:nvPr/>
        </p:nvSpPr>
        <p:spPr>
          <a:xfrm>
            <a:off x="640080" y="411480"/>
            <a:ext cx="6400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MAIN SUMMIT 2027</a:t>
            </a:r>
            <a:endParaRPr/>
          </a:p>
        </p:txBody>
      </p:sp>
      <p:sp>
        <p:nvSpPr>
          <p:cNvPr id="172" name="Google Shape;172;p21"/>
          <p:cNvSpPr txBox="1"/>
          <p:nvPr/>
        </p:nvSpPr>
        <p:spPr>
          <a:xfrm>
            <a:off x="640080" y="914400"/>
            <a:ext cx="685800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Join us 22–24 April 2027 · Munich.</a:t>
            </a:r>
            <a:endParaRPr/>
          </a:p>
        </p:txBody>
      </p:sp>
      <p:sp>
        <p:nvSpPr>
          <p:cNvPr id="173" name="Google Shape;173;p21"/>
          <p:cNvSpPr txBox="1"/>
          <p:nvPr/>
        </p:nvSpPr>
        <p:spPr>
          <a:xfrm>
            <a:off x="640080" y="2560320"/>
            <a:ext cx="6583680" cy="2926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●  Flagship Main Summit — AI, DeepTech &amp; innovation.</a:t>
            </a:r>
            <a:endParaRPr/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●  Alte Kongresshalle München.</a:t>
            </a:r>
            <a:endParaRPr/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●  Scan the QR for the 2027 programme page.</a:t>
            </a:r>
            <a:endParaRPr/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●  Save the date. Bring your team. Build with us next year.</a:t>
            </a:r>
            <a:endParaRPr/>
          </a:p>
        </p:txBody>
      </p:sp>
      <p:sp>
        <p:nvSpPr>
          <p:cNvPr id="174" name="Google Shape;174;p21"/>
          <p:cNvSpPr txBox="1"/>
          <p:nvPr/>
        </p:nvSpPr>
        <p:spPr>
          <a:xfrm>
            <a:off x="640080" y="5760720"/>
            <a:ext cx="64008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Germany time · Europe/Berlin</a:t>
            </a:r>
            <a:endParaRPr/>
          </a:p>
        </p:txBody>
      </p:sp>
      <p:pic>
        <p:nvPicPr>
          <p:cNvPr id="175" name="Google Shape;175;p21" descr="qr-main-summit-2027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9600" y="1463040"/>
            <a:ext cx="3108960" cy="310896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1"/>
          <p:cNvSpPr txBox="1"/>
          <p:nvPr/>
        </p:nvSpPr>
        <p:spPr>
          <a:xfrm>
            <a:off x="7863840" y="4754880"/>
            <a:ext cx="384048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Scan → munichtechexpo.com/main-summit-2027</a:t>
            </a:r>
            <a:endParaRPr/>
          </a:p>
        </p:txBody>
      </p:sp>
      <p:sp>
        <p:nvSpPr>
          <p:cNvPr id="177" name="Google Shape;177;p21"/>
          <p:cNvSpPr txBox="1"/>
          <p:nvPr/>
        </p:nvSpPr>
        <p:spPr>
          <a:xfrm>
            <a:off x="640080" y="6446520"/>
            <a:ext cx="73152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MunichTech EXPO  ·  Opening talk  ·  10 min</a:t>
            </a:r>
            <a:endParaRPr/>
          </a:p>
        </p:txBody>
      </p:sp>
      <p:sp>
        <p:nvSpPr>
          <p:cNvPr id="178" name="Google Shape;178;p21"/>
          <p:cNvSpPr txBox="1"/>
          <p:nvPr/>
        </p:nvSpPr>
        <p:spPr>
          <a:xfrm>
            <a:off x="9601200" y="6446520"/>
            <a:ext cx="2011680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13 / 14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744164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C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2"/>
          <p:cNvSpPr txBox="1"/>
          <p:nvPr/>
        </p:nvSpPr>
        <p:spPr>
          <a:xfrm>
            <a:off x="640080" y="82296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THANK YOU</a:t>
            </a:r>
          </a:p>
        </p:txBody>
      </p:sp>
      <p:sp>
        <p:nvSpPr>
          <p:cNvPr id="184" name="Google Shape;184;p22"/>
          <p:cNvSpPr txBox="1"/>
          <p:nvPr/>
        </p:nvSpPr>
        <p:spPr>
          <a:xfrm>
            <a:off x="640080" y="1371600"/>
            <a:ext cx="73152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Let's build it together.</a:t>
            </a:r>
          </a:p>
        </p:txBody>
      </p:sp>
      <p:sp>
        <p:nvSpPr>
          <p:cNvPr id="185" name="Google Shape;185;p22"/>
          <p:cNvSpPr txBox="1"/>
          <p:nvPr/>
        </p:nvSpPr>
        <p:spPr>
          <a:xfrm>
            <a:off x="640080" y="3200400"/>
            <a:ext cx="73152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Enjoy the programme. Use the DigiCard. Join matchmaking. See you at the Main Summit, 22–24 April 2027.</a:t>
            </a:r>
          </a:p>
        </p:txBody>
      </p:sp>
      <p:pic>
        <p:nvPicPr>
          <p:cNvPr id="186" name="Google Shape;186;p22" descr="qr-main-summit-2027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03920" y="1371600"/>
            <a:ext cx="2560320" cy="256032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2"/>
          <p:cNvSpPr txBox="1"/>
          <p:nvPr/>
        </p:nvSpPr>
        <p:spPr>
          <a:xfrm>
            <a:off x="640080" y="4389120"/>
            <a:ext cx="73152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2F7FC"/>
                </a:solidFill>
                <a:latin typeface="Calibri"/>
                <a:ea typeface="Calibri"/>
                <a:cs typeface="Calibri"/>
                <a:sym typeface="Calibri"/>
              </a:rPr>
              <a:t>Prof. Dr. Ahmed Ebada</a:t>
            </a:r>
            <a:endParaRPr/>
          </a:p>
        </p:txBody>
      </p:sp>
      <p:sp>
        <p:nvSpPr>
          <p:cNvPr id="188" name="Google Shape;188;p22"/>
          <p:cNvSpPr txBox="1"/>
          <p:nvPr/>
        </p:nvSpPr>
        <p:spPr>
          <a:xfrm>
            <a:off x="640080" y="4800600"/>
            <a:ext cx="73152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Founder &amp; Conference Chair · MunichTech EXPO</a:t>
            </a:r>
            <a:endParaRPr/>
          </a:p>
        </p:txBody>
      </p:sp>
      <p:sp>
        <p:nvSpPr>
          <p:cNvPr id="189" name="Google Shape;189;p22"/>
          <p:cNvSpPr txBox="1"/>
          <p:nvPr/>
        </p:nvSpPr>
        <p:spPr>
          <a:xfrm>
            <a:off x="640080" y="5212080"/>
            <a:ext cx="73152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munichtechexpo.com</a:t>
            </a:r>
            <a:endParaRPr/>
          </a:p>
        </p:txBody>
      </p:sp>
      <p:sp>
        <p:nvSpPr>
          <p:cNvPr id="190" name="Google Shape;190;p22"/>
          <p:cNvSpPr txBox="1"/>
          <p:nvPr/>
        </p:nvSpPr>
        <p:spPr>
          <a:xfrm>
            <a:off x="640080" y="6446520"/>
            <a:ext cx="73152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9BB3C9"/>
                </a:solidFill>
                <a:latin typeface="Calibri"/>
                <a:ea typeface="Calibri"/>
                <a:cs typeface="Calibri"/>
                <a:sym typeface="Calibri"/>
              </a:rPr>
              <a:t>MunichTech EXPO  ·  Opening talk  ·  10 min</a:t>
            </a:r>
            <a:endParaRPr/>
          </a:p>
        </p:txBody>
      </p:sp>
      <p:sp>
        <p:nvSpPr>
          <p:cNvPr id="191" name="Google Shape;191;p22"/>
          <p:cNvSpPr txBox="1"/>
          <p:nvPr/>
        </p:nvSpPr>
        <p:spPr>
          <a:xfrm>
            <a:off x="9601200" y="6446520"/>
            <a:ext cx="2011680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C8FF"/>
                </a:solidFill>
                <a:latin typeface="Calibri"/>
                <a:ea typeface="Calibri"/>
                <a:cs typeface="Calibri"/>
                <a:sym typeface="Calibri"/>
              </a:rPr>
              <a:t>14 / 14</a:t>
            </a:r>
            <a:endParaRPr/>
          </a:p>
        </p:txBody>
      </p:sp>
      <p:pic>
        <p:nvPicPr>
          <p:cNvPr id="192" name="Copied Picture 192">
            <a:extLst>
              <a:ext uri="{FF2B5EF4-FFF2-40B4-BE49-F238E27FC236}">
                <a16:creationId xmlns:a16="http://schemas.microsoft.com/office/drawing/2014/main" id="{5976811B-A3C3-139A-7689-CD954000DA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9000" y="4394200"/>
            <a:ext cx="20320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324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'1.0' encoding='UTF-8' standalone='yes'?>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23FB3802-6C23-C34D-8482-00E84A5ED648}">
  <we:reference id="wa200010001" version="1.0.0.1" store="en-US" storeType="OMEX"/>
  <we:alternateReferences>
    <we:reference id="wa200010001" version="1.0.0.1" store="en-US" storeType="OMEX"/>
  </we:alternateReferences>
  <we:properties>
    <we:property name="claude.fileId" value="&quot;3e9460e6-8f72-476e-89c4-1813f8f42127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1238</Words>
  <Application>Microsoft Macintosh PowerPoint</Application>
  <PresentationFormat>Widescreen</PresentationFormat>
  <Paragraphs>168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Ebada, Ahmed (Lehre SRH Hochschulen Berlin GmbH extern)</cp:lastModifiedBy>
  <cp:revision>1</cp:revision>
  <dcterms:modified xsi:type="dcterms:W3CDTF">2026-09-20T05:41:31Z</dcterms:modified>
</cp:coreProperties>
</file>