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b637e012e549d5" /><Relationship Type="http://schemas.openxmlformats.org/officeDocument/2006/relationships/extended-properties" Target="/docProps/app.xml" Id="R324d7b504d3446d1" /><Relationship Type="http://schemas.openxmlformats.org/officeDocument/2006/relationships/officeDocument" Target="/ppt/presentation.xml" Id="R5a20b087ae9246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8d90dd47b94e84"/>
  </p:sldMasterIdLst>
  <p:notesMasterIdLst>
    <p:notesMasterId xmlns:r="http://schemas.openxmlformats.org/officeDocument/2006/relationships" r:id="R3e82a8fff6524836"/>
  </p:notesMasterIdLst>
  <p:sldIdLst>
    <p:sldId xmlns:r="http://schemas.openxmlformats.org/officeDocument/2006/relationships" id="256" r:id="R2c8f61ee796e4499"/>
    <p:sldId xmlns:r="http://schemas.openxmlformats.org/officeDocument/2006/relationships" id="257" r:id="Re156bba014bc4853"/>
    <p:sldId xmlns:r="http://schemas.openxmlformats.org/officeDocument/2006/relationships" id="258" r:id="R985bf8ce8450463e"/>
    <p:sldId xmlns:r="http://schemas.openxmlformats.org/officeDocument/2006/relationships" id="259" r:id="R064d4c46080f42eb"/>
    <p:sldId xmlns:r="http://schemas.openxmlformats.org/officeDocument/2006/relationships" id="260" r:id="R37198ece87444d88"/>
    <p:sldId xmlns:r="http://schemas.openxmlformats.org/officeDocument/2006/relationships" id="261" r:id="R8343889c67f747e1"/>
    <p:sldId xmlns:r="http://schemas.openxmlformats.org/officeDocument/2006/relationships" id="262" r:id="R5fd5a70ddb4440cf"/>
    <p:sldId xmlns:r="http://schemas.openxmlformats.org/officeDocument/2006/relationships" id="263" r:id="Recc56464dc8942e6"/>
    <p:sldId xmlns:r="http://schemas.openxmlformats.org/officeDocument/2006/relationships" id="264" r:id="R8e4e8402a30644e4"/>
    <p:sldId xmlns:r="http://schemas.openxmlformats.org/officeDocument/2006/relationships" id="265" r:id="R4bfd5d222fd24428"/>
    <p:sldId xmlns:r="http://schemas.openxmlformats.org/officeDocument/2006/relationships" id="266" r:id="Ra111cb5ad55041a3"/>
    <p:sldId xmlns:r="http://schemas.openxmlformats.org/officeDocument/2006/relationships" id="267" r:id="R8d22e76f16ad4569"/>
    <p:sldId xmlns:r="http://schemas.openxmlformats.org/officeDocument/2006/relationships" id="268" r:id="Ra827b56eae494aea"/>
    <p:sldId xmlns:r="http://schemas.openxmlformats.org/officeDocument/2006/relationships" id="269" r:id="R7667a6803c9e4e05"/>
    <p:sldId xmlns:r="http://schemas.openxmlformats.org/officeDocument/2006/relationships" id="270" r:id="R954c2ceb4ed24761"/>
    <p:sldId xmlns:r="http://schemas.openxmlformats.org/officeDocument/2006/relationships" id="271" r:id="R9aae7d519ad64280"/>
    <p:sldId xmlns:r="http://schemas.openxmlformats.org/officeDocument/2006/relationships" id="272" r:id="R19b506b0536f4462"/>
    <p:sldId xmlns:r="http://schemas.openxmlformats.org/officeDocument/2006/relationships" id="273" r:id="R61eec9c85e7943fa"/>
    <p:sldId xmlns:r="http://schemas.openxmlformats.org/officeDocument/2006/relationships" id="274" r:id="R6d97f40282654225"/>
    <p:sldId xmlns:r="http://schemas.openxmlformats.org/officeDocument/2006/relationships" id="275" r:id="R842611e422f54cad"/>
    <p:sldId xmlns:r="http://schemas.openxmlformats.org/officeDocument/2006/relationships" id="276" r:id="R4c557ca057c54dcd"/>
    <p:sldId xmlns:r="http://schemas.openxmlformats.org/officeDocument/2006/relationships" id="277" r:id="R8813e524da69468c"/>
    <p:sldId xmlns:r="http://schemas.openxmlformats.org/officeDocument/2006/relationships" id="278" r:id="R0d868c329d76484a"/>
    <p:sldId xmlns:r="http://schemas.openxmlformats.org/officeDocument/2006/relationships" id="279" r:id="Rf4f665f9014b4081"/>
    <p:sldId xmlns:r="http://schemas.openxmlformats.org/officeDocument/2006/relationships" id="280" r:id="Rb8e8d396ae7b44ef"/>
    <p:sldId xmlns:r="http://schemas.openxmlformats.org/officeDocument/2006/relationships" id="281" r:id="Rdad613347e3e43fb"/>
    <p:sldId xmlns:r="http://schemas.openxmlformats.org/officeDocument/2006/relationships" id="282" r:id="R50d3f10fe30d442d"/>
    <p:sldId xmlns:r="http://schemas.openxmlformats.org/officeDocument/2006/relationships" id="283" r:id="Ree4a6b7c2e6247bb"/>
    <p:sldId xmlns:r="http://schemas.openxmlformats.org/officeDocument/2006/relationships" id="284" r:id="R628d89a2030b401f"/>
    <p:sldId xmlns:r="http://schemas.openxmlformats.org/officeDocument/2006/relationships" id="285" r:id="R644b74d06a124bf7"/>
    <p:sldId xmlns:r="http://schemas.openxmlformats.org/officeDocument/2006/relationships" id="286" r:id="R27b8e2125372483a"/>
    <p:sldId xmlns:r="http://schemas.openxmlformats.org/officeDocument/2006/relationships" id="287" r:id="R8274f8c4b84c48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a0a714c889406e" /><Relationship Type="http://schemas.openxmlformats.org/officeDocument/2006/relationships/slideMaster" Target="/ppt/slideMasters/slideMaster1.xml" Id="Re18d90dd47b94e84" /><Relationship Type="http://schemas.openxmlformats.org/officeDocument/2006/relationships/notesMaster" Target="/ppt/notesMasters/notesMaster1.xml" Id="R3e82a8fff6524836" /><Relationship Type="http://schemas.openxmlformats.org/officeDocument/2006/relationships/presProps" Target="/ppt/presProps.xml" Id="R101bf45c727b46e9" /><Relationship Type="http://schemas.openxmlformats.org/officeDocument/2006/relationships/tableStyles" Target="/ppt/tableStyles.xml" Id="Rd890969d8ba14fa0" /><Relationship Type="http://schemas.openxmlformats.org/officeDocument/2006/relationships/slide" Target="/ppt/slides/slide1.xml" Id="R2c8f61ee796e4499" /><Relationship Type="http://schemas.openxmlformats.org/officeDocument/2006/relationships/slide" Target="/ppt/slides/slide2.xml" Id="Re156bba014bc4853" /><Relationship Type="http://schemas.openxmlformats.org/officeDocument/2006/relationships/slide" Target="/ppt/slides/slide3.xml" Id="R985bf8ce8450463e" /><Relationship Type="http://schemas.openxmlformats.org/officeDocument/2006/relationships/slide" Target="/ppt/slides/slide4.xml" Id="R064d4c46080f42eb" /><Relationship Type="http://schemas.openxmlformats.org/officeDocument/2006/relationships/slide" Target="/ppt/slides/slide5.xml" Id="R37198ece87444d88" /><Relationship Type="http://schemas.openxmlformats.org/officeDocument/2006/relationships/slide" Target="/ppt/slides/slide6.xml" Id="R8343889c67f747e1" /><Relationship Type="http://schemas.openxmlformats.org/officeDocument/2006/relationships/slide" Target="/ppt/slides/slide7.xml" Id="R5fd5a70ddb4440cf" /><Relationship Type="http://schemas.openxmlformats.org/officeDocument/2006/relationships/slide" Target="/ppt/slides/slide8.xml" Id="Recc56464dc8942e6" /><Relationship Type="http://schemas.openxmlformats.org/officeDocument/2006/relationships/slide" Target="/ppt/slides/slide9.xml" Id="R8e4e8402a30644e4" /><Relationship Type="http://schemas.openxmlformats.org/officeDocument/2006/relationships/slide" Target="/ppt/slides/slide10.xml" Id="R4bfd5d222fd24428" /><Relationship Type="http://schemas.openxmlformats.org/officeDocument/2006/relationships/slide" Target="/ppt/slides/slide11.xml" Id="Ra111cb5ad55041a3" /><Relationship Type="http://schemas.openxmlformats.org/officeDocument/2006/relationships/slide" Target="/ppt/slides/slide12.xml" Id="R8d22e76f16ad4569" /><Relationship Type="http://schemas.openxmlformats.org/officeDocument/2006/relationships/slide" Target="/ppt/slides/slide13.xml" Id="Ra827b56eae494aea" /><Relationship Type="http://schemas.openxmlformats.org/officeDocument/2006/relationships/slide" Target="/ppt/slides/slide14.xml" Id="R7667a6803c9e4e05" /><Relationship Type="http://schemas.openxmlformats.org/officeDocument/2006/relationships/slide" Target="/ppt/slides/slide15.xml" Id="R954c2ceb4ed24761" /><Relationship Type="http://schemas.openxmlformats.org/officeDocument/2006/relationships/slide" Target="/ppt/slides/slide16.xml" Id="R9aae7d519ad64280" /><Relationship Type="http://schemas.openxmlformats.org/officeDocument/2006/relationships/slide" Target="/ppt/slides/slide17.xml" Id="R19b506b0536f4462" /><Relationship Type="http://schemas.openxmlformats.org/officeDocument/2006/relationships/slide" Target="/ppt/slides/slide18.xml" Id="R61eec9c85e7943fa" /><Relationship Type="http://schemas.openxmlformats.org/officeDocument/2006/relationships/slide" Target="/ppt/slides/slide19.xml" Id="R6d97f40282654225" /><Relationship Type="http://schemas.openxmlformats.org/officeDocument/2006/relationships/slide" Target="/ppt/slides/slide20.xml" Id="R842611e422f54cad" /><Relationship Type="http://schemas.openxmlformats.org/officeDocument/2006/relationships/slide" Target="/ppt/slides/slide21.xml" Id="R4c557ca057c54dcd" /><Relationship Type="http://schemas.openxmlformats.org/officeDocument/2006/relationships/slide" Target="/ppt/slides/slide22.xml" Id="R8813e524da69468c" /><Relationship Type="http://schemas.openxmlformats.org/officeDocument/2006/relationships/slide" Target="/ppt/slides/slide23.xml" Id="R0d868c329d76484a" /><Relationship Type="http://schemas.openxmlformats.org/officeDocument/2006/relationships/slide" Target="/ppt/slides/slide24.xml" Id="Rf4f665f9014b4081" /><Relationship Type="http://schemas.openxmlformats.org/officeDocument/2006/relationships/slide" Target="/ppt/slides/slide25.xml" Id="Rb8e8d396ae7b44ef" /><Relationship Type="http://schemas.openxmlformats.org/officeDocument/2006/relationships/slide" Target="/ppt/slides/slide26.xml" Id="Rdad613347e3e43fb" /><Relationship Type="http://schemas.openxmlformats.org/officeDocument/2006/relationships/slide" Target="/ppt/slides/slide27.xml" Id="R50d3f10fe30d442d" /><Relationship Type="http://schemas.openxmlformats.org/officeDocument/2006/relationships/slide" Target="/ppt/slides/slide28.xml" Id="Ree4a6b7c2e6247bb" /><Relationship Type="http://schemas.openxmlformats.org/officeDocument/2006/relationships/slide" Target="/ppt/slides/slide29.xml" Id="R628d89a2030b401f" /><Relationship Type="http://schemas.openxmlformats.org/officeDocument/2006/relationships/slide" Target="/ppt/slides/slide30.xml" Id="R644b74d06a124bf7" /><Relationship Type="http://schemas.openxmlformats.org/officeDocument/2006/relationships/slide" Target="/ppt/slides/slide31.xml" Id="R27b8e2125372483a" /><Relationship Type="http://schemas.openxmlformats.org/officeDocument/2006/relationships/slide" Target="/ppt/slides/slide32.xml" Id="R8274f8c4b84c48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86033ad5a241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375600b5f04571" /><Relationship Type="http://schemas.openxmlformats.org/officeDocument/2006/relationships/notesMaster" Target="/ppt/notesMasters/notesMaster1.xml" Id="R2dfd524ffe014f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4e85b7855b48c4" /><Relationship Type="http://schemas.openxmlformats.org/officeDocument/2006/relationships/notesMaster" Target="/ppt/notesMasters/notesMaster1.xml" Id="R9c9825a9985545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a663a6820a4f0e" /><Relationship Type="http://schemas.openxmlformats.org/officeDocument/2006/relationships/notesMaster" Target="/ppt/notesMasters/notesMaster1.xml" Id="R8fe224cf968049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81e89612014e6d" /><Relationship Type="http://schemas.openxmlformats.org/officeDocument/2006/relationships/notesMaster" Target="/ppt/notesMasters/notesMaster1.xml" Id="R3ff04d0049f847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b71df7091e4520" /><Relationship Type="http://schemas.openxmlformats.org/officeDocument/2006/relationships/notesMaster" Target="/ppt/notesMasters/notesMaster1.xml" Id="Rdff1a2756b7d4a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060240cfb547cf" /><Relationship Type="http://schemas.openxmlformats.org/officeDocument/2006/relationships/notesMaster" Target="/ppt/notesMasters/notesMaster1.xml" Id="R98c8ab8ceff840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e6149564064c52" /><Relationship Type="http://schemas.openxmlformats.org/officeDocument/2006/relationships/notesMaster" Target="/ppt/notesMasters/notesMaster1.xml" Id="R88dc8ff303ca49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55f84b700c47b2" /><Relationship Type="http://schemas.openxmlformats.org/officeDocument/2006/relationships/notesMaster" Target="/ppt/notesMasters/notesMaster1.xml" Id="Re3129fc7e1c441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ddc5304f3a4d83" /><Relationship Type="http://schemas.openxmlformats.org/officeDocument/2006/relationships/notesMaster" Target="/ppt/notesMasters/notesMaster1.xml" Id="Rb8b48d04b09a41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3b533352724f26" /><Relationship Type="http://schemas.openxmlformats.org/officeDocument/2006/relationships/notesMaster" Target="/ppt/notesMasters/notesMaster1.xml" Id="R34b562cff3de4b5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b59f39c54047cc" /><Relationship Type="http://schemas.openxmlformats.org/officeDocument/2006/relationships/notesMaster" Target="/ppt/notesMasters/notesMaster1.xml" Id="R0bcedd4541ea4c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6908e017b54bfb" /><Relationship Type="http://schemas.openxmlformats.org/officeDocument/2006/relationships/notesMaster" Target="/ppt/notesMasters/notesMaster1.xml" Id="R5d2a482d03194a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981b3cbeca643ed" /><Relationship Type="http://schemas.openxmlformats.org/officeDocument/2006/relationships/notesMaster" Target="/ppt/notesMasters/notesMaster1.xml" Id="R44d82920aba5486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93df88a70a44acf" /><Relationship Type="http://schemas.openxmlformats.org/officeDocument/2006/relationships/notesMaster" Target="/ppt/notesMasters/notesMaster1.xml" Id="R1f2a46f7cf3f4d5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8da3327d6164905" /><Relationship Type="http://schemas.openxmlformats.org/officeDocument/2006/relationships/notesMaster" Target="/ppt/notesMasters/notesMaster1.xml" Id="R84493b710c1741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c40af49cc034391" /><Relationship Type="http://schemas.openxmlformats.org/officeDocument/2006/relationships/notesMaster" Target="/ppt/notesMasters/notesMaster1.xml" Id="Rdd926606df7e4d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b6750d883194bf2" /><Relationship Type="http://schemas.openxmlformats.org/officeDocument/2006/relationships/notesMaster" Target="/ppt/notesMasters/notesMaster1.xml" Id="R7dde8f0192d4453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8d4692c49d4809" /><Relationship Type="http://schemas.openxmlformats.org/officeDocument/2006/relationships/notesMaster" Target="/ppt/notesMasters/notesMaster1.xml" Id="R9fdd63099d7b496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430521392140b6" /><Relationship Type="http://schemas.openxmlformats.org/officeDocument/2006/relationships/notesMaster" Target="/ppt/notesMasters/notesMaster1.xml" Id="R05288f11b92b44d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c50c33b2cb44e68" /><Relationship Type="http://schemas.openxmlformats.org/officeDocument/2006/relationships/notesMaster" Target="/ppt/notesMasters/notesMaster1.xml" Id="R0174d625cd9b4f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477170fb4fc49b7" /><Relationship Type="http://schemas.openxmlformats.org/officeDocument/2006/relationships/notesMaster" Target="/ppt/notesMasters/notesMaster1.xml" Id="R6990c2d9aae448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768bebdc1fd454c" /><Relationship Type="http://schemas.openxmlformats.org/officeDocument/2006/relationships/notesMaster" Target="/ppt/notesMasters/notesMaster1.xml" Id="Rf67c7f3bb29e4ca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a28d3a2fcb74f0b" /><Relationship Type="http://schemas.openxmlformats.org/officeDocument/2006/relationships/notesMaster" Target="/ppt/notesMasters/notesMaster1.xml" Id="R25d8e18ce63244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3e7659f3fb34ba8" /><Relationship Type="http://schemas.openxmlformats.org/officeDocument/2006/relationships/notesMaster" Target="/ppt/notesMasters/notesMaster1.xml" Id="Rc829d0bfcade41f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bf0d4aa26e445e0" /><Relationship Type="http://schemas.openxmlformats.org/officeDocument/2006/relationships/notesMaster" Target="/ppt/notesMasters/notesMaster1.xml" Id="R2dcf886db942496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d65bf5175dc4420" /><Relationship Type="http://schemas.openxmlformats.org/officeDocument/2006/relationships/notesMaster" Target="/ppt/notesMasters/notesMaster1.xml" Id="R89e6394041eb411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ea5036cd9544bea" /><Relationship Type="http://schemas.openxmlformats.org/officeDocument/2006/relationships/notesMaster" Target="/ppt/notesMasters/notesMaster1.xml" Id="Rf8671a6aacd64fc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ef8edb9a26d4aa2" /><Relationship Type="http://schemas.openxmlformats.org/officeDocument/2006/relationships/notesMaster" Target="/ppt/notesMasters/notesMaster1.xml" Id="R7a738ff65da64e1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7bae1ba95cf41c7" /><Relationship Type="http://schemas.openxmlformats.org/officeDocument/2006/relationships/notesMaster" Target="/ppt/notesMasters/notesMaster1.xml" Id="R6fc144820d8d49a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4f594aa5ce9402b" /><Relationship Type="http://schemas.openxmlformats.org/officeDocument/2006/relationships/notesMaster" Target="/ppt/notesMasters/notesMaster1.xml" Id="R4deae98f6365404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2e7651db7d949bd" /><Relationship Type="http://schemas.openxmlformats.org/officeDocument/2006/relationships/notesMaster" Target="/ppt/notesMasters/notesMaster1.xml" Id="R63a59b3572c74d8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9da4005956749cc" /><Relationship Type="http://schemas.openxmlformats.org/officeDocument/2006/relationships/notesMaster" Target="/ppt/notesMasters/notesMaster1.xml" Id="Rafa1a38f807f4e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0:00-0:40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Hello everyone.</a:t>
            </a:r>
          </a:p>
          <a:p xmlns:a="http://schemas.openxmlformats.org/drawingml/2006/main">
            <a:r>
              <a:t>I am Aliaksandr Dainiak, a Tech Lead.</a:t>
            </a:r>
          </a:p>
          <a:p xmlns:a="http://schemas.openxmlformats.org/drawingml/2006/main">
            <a:r>
              <a:t>Today I will show A/B testing with no experiment-platform call in the request path.</a:t>
            </a:r>
          </a:p>
          <a:p xmlns:a="http://schemas.openxmlformats.org/drawingml/2006/main">
            <a:r>
              <a:t>This is especially valuable for AI.</a:t>
            </a:r>
          </a:p>
          <a:p xmlns:a="http://schemas.openxmlformats.org/drawingml/2006/main">
            <a:r>
              <a:t>Prompts and models are probabilistic, and offline tests cannot show real product value.</a:t>
            </a:r>
          </a:p>
          <a:p xmlns:a="http://schemas.openxmlformats.org/drawingml/2006/main">
            <a:r>
              <a:t>We need safe production comparisons without adding a fragile dependency.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First, I want to explain why this rule was important.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Zero-hop means no network call to the experiment platform in the request path. Local code still uses a small amount of CPU.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0:40-1:25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Our first rule was reliability.</a:t>
            </a:r>
          </a:p>
          <a:p xmlns:a="http://schemas.openxmlformats.org/drawingml/2006/main">
            <a:r>
              <a:t>If the experiment platform is down, customer requests must continue.</a:t>
            </a:r>
          </a:p>
          <a:p xmlns:a="http://schemas.openxmlformats.org/drawingml/2006/main">
            <a:r>
              <a:t>The platform controls configuration, not product availability.</a:t>
            </a:r>
          </a:p>
          <a:p xmlns:a="http://schemas.openxmlformats.org/drawingml/2006/main">
            <a:r>
              <a:t>It sends configuration to product services.</a:t>
            </a:r>
          </a:p>
          <a:p xmlns:a="http://schemas.openxmlformats.org/drawingml/2006/main">
            <a:r>
              <a:t>The product service decides locally.</a:t>
            </a:r>
          </a:p>
          <a:p xmlns:a="http://schemas.openxmlformats.org/drawingml/2006/main">
            <a:r>
              <a:t>If the control plane fails, configuration may become old for a short time.</a:t>
            </a:r>
          </a:p>
          <a:p xmlns:a="http://schemas.openxmlformats.org/drawingml/2006/main">
            <a:r>
              <a:t>But the customer request still works.</a:t>
            </a:r>
          </a:p>
          <a:p xmlns:a="http://schemas.openxmlformats.org/drawingml/2006/main">
            <a:r>
              <a:t>If the experiment platform is down, the product must continue serving requests.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Now let us look at the production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 opening rule and §6.1.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1:25-2:20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marketplace had about two to three million active users per month.</a:t>
            </a:r>
          </a:p>
          <a:p xmlns:a="http://schemas.openxmlformats.org/drawingml/2006/main">
            <a:r>
              <a:t>It processed about ninety thousand orders per day.</a:t>
            </a:r>
          </a:p>
          <a:p xmlns:a="http://schemas.openxmlformats.org/drawingml/2006/main">
            <a:r>
              <a:t>During major holidays and large campaigns, traffic could grow about three times.</a:t>
            </a:r>
          </a:p>
          <a:p xmlns:a="http://schemas.openxmlformats.org/drawingml/2006/main">
            <a:r>
              <a:t>This three-times number is an observed business fact.</a:t>
            </a:r>
          </a:p>
          <a:p xmlns:a="http://schemas.openxmlformats.org/drawingml/2006/main">
            <a:r>
              <a:t>It is not a performance limit or a special benchmark of the A/B SDK.</a:t>
            </a:r>
          </a:p>
          <a:p xmlns:a="http://schemas.openxmlformats.org/drawingml/2006/main">
            <a:r>
              <a:t>The important point is different.</a:t>
            </a:r>
          </a:p>
          <a:p xmlns:a="http://schemas.openxmlformats.org/drawingml/2006/main">
            <a:r>
              <a:t>We removed a shared request-time dependency.</a:t>
            </a:r>
          </a:p>
          <a:p xmlns:a="http://schemas.openxmlformats.org/drawingml/2006/main">
            <a:r>
              <a:t>Production scale is context, not the benchmark.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Now let us separate local decision work from control-plane traffic.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Three-times traffic is real production context. It is not a performance limit or a special SDK benchmark.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2:20-3:15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Request volume controls how many local decisions we make.</a:t>
            </a:r>
          </a:p>
          <a:p xmlns:a="http://schemas.openxmlformats.org/drawingml/2006/main">
            <a:r>
              <a:t>Three times more requests means three times more hash and memory lookups.</a:t>
            </a:r>
          </a:p>
          <a:p xmlns:a="http://schemas.openxmlformats.org/drawingml/2006/main">
            <a:r>
              <a:t>This work is tiny.</a:t>
            </a:r>
          </a:p>
          <a:p xmlns:a="http://schemas.openxmlformats.org/drawingml/2006/main">
            <a:r>
              <a:t>Customer requests never call the experiment platform.</a:t>
            </a:r>
          </a:p>
          <a:p xmlns:a="http://schemas.openxmlformats.org/drawingml/2006/main">
            <a:r>
              <a:t>Services refresh configuration and keep it in memory.</a:t>
            </a:r>
          </a:p>
          <a:p xmlns:a="http://schemas.openxmlformats.org/drawingml/2006/main">
            <a:r>
              <a:t>Control-plane traffic depends on service instances and the refresh interval.</a:t>
            </a:r>
          </a:p>
          <a:p xmlns:a="http://schemas.openxmlformats.org/drawingml/2006/main">
            <a:r>
              <a:t>The goal was not to save CPU. The goal was to remove a shared synchronous dependency.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We used this design many times every month.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 operational benefits.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3:15-4:10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We now run about fifty experiments in an average month.</a:t>
            </a:r>
          </a:p>
          <a:p xmlns:a="http://schemas.openxmlformats.org/drawingml/2006/main">
            <a:r>
              <a:t>And the number is growing.</a:t>
            </a:r>
          </a:p>
          <a:p xmlns:a="http://schemas.openxmlformats.org/drawingml/2006/main">
            <a:r>
              <a:t>The same question happened again and again.</a:t>
            </a:r>
          </a:p>
          <a:p xmlns:a="http://schemas.openxmlformats.org/drawingml/2006/main">
            <a:r>
              <a:t>Which variant should this user receive?</a:t>
            </a:r>
          </a:p>
          <a:p xmlns:a="http://schemas.openxmlformats.org/drawingml/2006/main">
            <a:r>
              <a:t>It appeared in checkout, catalogue, promotions and recommendations.</a:t>
            </a:r>
          </a:p>
          <a:p xmlns:a="http://schemas.openxmlformats.org/drawingml/2006/main">
            <a:r>
              <a:t>The calculation was small. Its location was important.</a:t>
            </a:r>
          </a:p>
          <a:p xmlns:a="http://schemas.openxmlformats.org/drawingml/2006/main">
            <a:r>
              <a:t>A remote answer creates a shared dependency.</a:t>
            </a:r>
          </a:p>
          <a:p xmlns:a="http://schemas.openxmlformats.org/drawingml/2006/main">
            <a:r>
              <a:t>A local answer is a small branch inside the product service.</a:t>
            </a:r>
          </a:p>
          <a:p xmlns:a="http://schemas.openxmlformats.org/drawingml/2006/main">
            <a:r>
              <a:t>The place of the decision is more important than the cost of the calculation.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Let us first look at the central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§3.1 and §4.1.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4:10-5:55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Here is the common central design.</a:t>
            </a:r>
          </a:p>
          <a:p xmlns:a="http://schemas.openxmlformats.org/drawingml/2006/main">
            <a:r>
              <a:t>The client calls a product service.</a:t>
            </a:r>
          </a:p>
          <a:p xmlns:a="http://schemas.openxmlformats.org/drawingml/2006/main">
            <a:r>
              <a:t>The product service needs an experiment variant.</a:t>
            </a:r>
          </a:p>
          <a:p xmlns:a="http://schemas.openxmlformats.org/drawingml/2006/main">
            <a:r>
              <a:t>It calls the central A/B service.</a:t>
            </a:r>
          </a:p>
          <a:p xmlns:a="http://schemas.openxmlformats.org/drawingml/2006/main">
            <a:r>
              <a:t>Then it waits for the answer.</a:t>
            </a:r>
          </a:p>
          <a:p xmlns:a="http://schemas.openxmlformats.org/drawingml/2006/main">
            <a:r>
              <a:t>This design is easy to understand.</a:t>
            </a:r>
          </a:p>
          <a:p xmlns:a="http://schemas.openxmlformats.org/drawingml/2006/main">
            <a:r>
              <a:t>It gives one central place for rules and control.</a:t>
            </a:r>
          </a:p>
          <a:p xmlns:a="http://schemas.openxmlformats.org/drawingml/2006/main">
            <a:r>
              <a:t>For many companies, it can be a good design.</a:t>
            </a:r>
          </a:p>
          <a:p xmlns:a="http://schemas.openxmlformats.org/drawingml/2006/main">
            <a:r>
              <a:t>But it adds one network call to every experiment request.</a:t>
            </a:r>
          </a:p>
          <a:p xmlns:a="http://schemas.openxmlformats.org/drawingml/2006/main">
            <a:r>
              <a:t>Its slow requests become part of every product service’s slow requests.</a:t>
            </a:r>
          </a:p>
          <a:p xmlns:a="http://schemas.openxmlformats.org/drawingml/2006/main">
            <a:r>
              <a:t>If it has an outage, many product paths can have problems together.</a:t>
            </a:r>
          </a:p>
          <a:p xmlns:a="http://schemas.openxmlformats.org/drawingml/2006/main">
            <a:r>
              <a:t>The problem is not tuning. The problem is the request-path dependency.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This dependency creates three problems.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§6.1 Alternatives Rejected.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5:55-7:10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first problem is latency.</a:t>
            </a:r>
          </a:p>
          <a:p xmlns:a="http://schemas.openxmlformats.org/drawingml/2006/main">
            <a:r>
              <a:t>The slowest calls of the A/B service become part of the product latency.</a:t>
            </a:r>
          </a:p>
          <a:p xmlns:a="http://schemas.openxmlformats.org/drawingml/2006/main">
            <a:r>
              <a:t>The second problem is load.</a:t>
            </a:r>
          </a:p>
          <a:p xmlns:a="http://schemas.openxmlformats.org/drawingml/2006/main">
            <a:r>
              <a:t>Peak customer traffic becomes peak traffic for the A/B service.</a:t>
            </a:r>
          </a:p>
          <a:p xmlns:a="http://schemas.openxmlformats.org/drawingml/2006/main">
            <a:r>
              <a:t>The third problem is the size of an outage.</a:t>
            </a:r>
          </a:p>
          <a:p xmlns:a="http://schemas.openxmlformats.org/drawingml/2006/main">
            <a:r>
              <a:t>One decision-service problem can affect many unrelated product services.</a:t>
            </a:r>
          </a:p>
          <a:p xmlns:a="http://schemas.openxmlformats.org/drawingml/2006/main">
            <a:r>
              <a:t>We also considered sending the variant in HTTP headers.</a:t>
            </a:r>
          </a:p>
          <a:p xmlns:a="http://schemas.openxmlformats.org/drawingml/2006/main">
            <a:r>
              <a:t>This removes the central call.</a:t>
            </a:r>
          </a:p>
          <a:p xmlns:a="http://schemas.openxmlformats.org/drawingml/2006/main">
            <a:r>
              <a:t>But the header becomes a shared data format between many services.</a:t>
            </a:r>
          </a:p>
          <a:p xmlns:a="http://schemas.openxmlformats.org/drawingml/2006/main">
            <a:r>
              <a:t>It is also difficult for jobs that do not use HTTP.</a:t>
            </a:r>
          </a:p>
          <a:p xmlns:a="http://schemas.openxmlformats.org/drawingml/2006/main">
            <a:r>
              <a:t>We wanted central control, but local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This is the architecture we used.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7:10-9:00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A/B platform stores experiment configuration.</a:t>
            </a:r>
          </a:p>
          <a:p xmlns:a="http://schemas.openxmlformats.org/drawingml/2006/main">
            <a:r>
              <a:t>Every product service uses an SDK.</a:t>
            </a:r>
          </a:p>
          <a:p xmlns:a="http://schemas.openxmlformats.org/drawingml/2006/main">
            <a:r>
              <a:t>The SDK downloads the configuration on a timer.</a:t>
            </a:r>
          </a:p>
          <a:p xmlns:a="http://schemas.openxmlformats.org/drawingml/2006/main">
            <a:r>
              <a:t>It keeps the configuration in memory.</a:t>
            </a:r>
          </a:p>
          <a:p xmlns:a="http://schemas.openxmlformats.org/drawingml/2006/main">
            <a:r>
              <a:t>When a customer request arrives, the product service already has the user or installation ID.</a:t>
            </a:r>
          </a:p>
          <a:p xmlns:a="http://schemas.openxmlformats.org/drawingml/2006/main">
            <a:r>
              <a:t>The SDK chooses the variant locally.</a:t>
            </a:r>
          </a:p>
          <a:p xmlns:a="http://schemas.openxmlformats.org/drawingml/2006/main">
            <a:r>
              <a:t>There is no database lookup.</a:t>
            </a:r>
          </a:p>
          <a:p xmlns:a="http://schemas.openxmlformats.org/drawingml/2006/main">
            <a:r>
              <a:t>There is no call back to the A/B platform.</a:t>
            </a:r>
          </a:p>
          <a:p xmlns:a="http://schemas.openxmlformats.org/drawingml/2006/main">
            <a:r>
              <a:t>After the decision, the service sends an event to Kafka.</a:t>
            </a:r>
          </a:p>
          <a:p xmlns:a="http://schemas.openxmlformats.org/drawingml/2006/main">
            <a:r>
              <a:t>Later, the warehouse connects this event with conversion, retention and value.</a:t>
            </a:r>
          </a:p>
          <a:p xmlns:a="http://schemas.openxmlformats.org/drawingml/2006/main">
            <a:r>
              <a:t>The platform sends the rules. The product service decides. The warehouse checks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The local decision is a small and stable calculation.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4 and §6.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9:00-10:35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This is the bucket formula from the production system.</a:t>
            </a:r>
          </a:p>
          <a:p xmlns:a="http://schemas.openxmlformats.org/drawingml/2006/main">
            <a:r>
              <a:t>We hash the installation ID.</a:t>
            </a:r>
          </a:p>
          <a:p xmlns:a="http://schemas.openxmlformats.org/drawingml/2006/main">
            <a:r>
              <a:t>Then we take modulo one hundred.</a:t>
            </a:r>
          </a:p>
          <a:p xmlns:a="http://schemas.openxmlformats.org/drawingml/2006/main">
            <a:r>
              <a:t>The result is a bucket from zero to ninety-nine.</a:t>
            </a:r>
          </a:p>
          <a:p xmlns:a="http://schemas.openxmlformats.org/drawingml/2006/main">
            <a:r>
              <a:t>For tests with logged-in users only, we can use user ID.</a:t>
            </a:r>
          </a:p>
          <a:p xmlns:a="http://schemas.openxmlformats.org/drawingml/2006/main">
            <a:r>
              <a:t>The same ID gives the same bucket again and again.</a:t>
            </a:r>
          </a:p>
          <a:p xmlns:a="http://schemas.openxmlformats.org/drawingml/2006/main">
            <a:r>
              <a:t>This gives stable groups.</a:t>
            </a:r>
          </a:p>
          <a:p xmlns:a="http://schemas.openxmlformats.org/drawingml/2006/main">
            <a:r>
              <a:t>Different services also get the same answer if they use the same hashing rules.</a:t>
            </a:r>
          </a:p>
          <a:p xmlns:a="http://schemas.openxmlformats.org/drawingml/2006/main">
            <a:r>
              <a:t>For experiments that must not overlap, we use separate bucket ranges.</a:t>
            </a:r>
          </a:p>
          <a:p xmlns:a="http://schemas.openxmlformats.org/drawingml/2006/main">
            <a:r>
              <a:t>Stable input gives stable assignment without a network call.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Experiment events must also stay outside the request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I show the production formula: hash of installation ID, modulo one hundred.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10:35-11:45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An experiment needs good data.</a:t>
            </a:r>
          </a:p>
          <a:p xmlns:a="http://schemas.openxmlformats.org/drawingml/2006/main">
            <a:r>
              <a:t>But the customer must not wait for the data warehouse.</a:t>
            </a:r>
          </a:p>
          <a:p xmlns:a="http://schemas.openxmlformats.org/drawingml/2006/main">
            <a:r>
              <a:t>The service sends assignment and exposure events asynchronously.</a:t>
            </a:r>
          </a:p>
          <a:p xmlns:a="http://schemas.openxmlformats.org/drawingml/2006/main">
            <a:r>
              <a:t>Kafka stores these events between the product service and analytics.</a:t>
            </a:r>
          </a:p>
          <a:p xmlns:a="http://schemas.openxmlformats.org/drawingml/2006/main">
            <a:r>
              <a:t>The warehouse joins them with business results.</a:t>
            </a:r>
          </a:p>
          <a:p xmlns:a="http://schemas.openxmlformats.org/drawingml/2006/main">
            <a:r>
              <a:t>For example: orders, conversion, retention or order value.</a:t>
            </a:r>
          </a:p>
          <a:p xmlns:a="http://schemas.openxmlformats.org/drawingml/2006/main">
            <a:r>
              <a:t>We still monitor missing events and data quality.</a:t>
            </a:r>
          </a:p>
          <a:p xmlns:a="http://schemas.openxmlformats.org/drawingml/2006/main">
            <a:r>
              <a:t>Asynchronous does not mean unimportant.</a:t>
            </a:r>
          </a:p>
          <a:p xmlns:a="http://schemas.openxmlformats.org/drawingml/2006/main">
            <a:r>
              <a:t>It means that an analytics problem must not slow down customer requests.</a:t>
            </a:r>
          </a:p>
          <a:p xmlns:a="http://schemas.openxmlformats.org/drawingml/2006/main">
            <a:r>
              <a:t>A slow warehouse must not slow customer requests.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What happens if the A/B platform stops working?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11:45-12:50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For a running service, the answer is: almost nothing happens.</a:t>
            </a:r>
          </a:p>
          <a:p xmlns:a="http://schemas.openxmlformats.org/drawingml/2006/main">
            <a:r>
              <a:t>The service still has configuration in memory.</a:t>
            </a:r>
          </a:p>
          <a:p xmlns:a="http://schemas.openxmlformats.org/drawingml/2006/main">
            <a:r>
              <a:t>The same user still gets the same variant.</a:t>
            </a:r>
          </a:p>
          <a:p xmlns:a="http://schemas.openxmlformats.org/drawingml/2006/main">
            <a:r>
              <a:t>Customer requests continue.</a:t>
            </a:r>
          </a:p>
          <a:p xmlns:a="http://schemas.openxmlformats.org/drawingml/2006/main">
            <a:r>
              <a:t>The team temporarily cannot start, stop or change an experiment.</a:t>
            </a:r>
          </a:p>
          <a:p xmlns:a="http://schemas.openxmlformats.org/drawingml/2006/main">
            <a:r>
              <a:t>New configuration arrives later.</a:t>
            </a:r>
          </a:p>
          <a:p xmlns:a="http://schemas.openxmlformats.org/drawingml/2006/main">
            <a:r>
              <a:t>So the problem is configuration freshness.</a:t>
            </a:r>
          </a:p>
          <a:p xmlns:a="http://schemas.openxmlformats.org/drawingml/2006/main">
            <a:r>
              <a:t>It is not customer availability.</a:t>
            </a:r>
          </a:p>
          <a:p xmlns:a="http://schemas.openxmlformats.org/drawingml/2006/main">
            <a:r>
              <a:t>A new service instance also needs a safe default or a saved starting configuration.</a:t>
            </a:r>
          </a:p>
          <a:p xmlns:a="http://schemas.openxmlformats.org/drawingml/2006/main">
            <a:r>
              <a:t>The outage delays a change. It does not stop the customer journey.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A small runtime design also kept the build cost small.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 operational benefits and §10.1.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12:50-13:55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first production version took about forty-two person-days.</a:t>
            </a:r>
          </a:p>
          <a:p xmlns:a="http://schemas.openxmlformats.org/drawingml/2006/main">
            <a:r>
              <a:t>It now supports about fifty experiments in an average month.</a:t>
            </a:r>
          </a:p>
          <a:p xmlns:a="http://schemas.openxmlformats.org/drawingml/2006/main">
            <a:r>
              <a:t>And the number is growing.</a:t>
            </a:r>
          </a:p>
          <a:p xmlns:a="http://schemas.openxmlformats.org/drawingml/2006/main">
            <a:r>
              <a:t>These are engineering estimates.</a:t>
            </a:r>
          </a:p>
          <a:p xmlns:a="http://schemas.openxmlformats.org/drawingml/2006/main">
            <a:r>
              <a:t>They are not exact accounting numbers.</a:t>
            </a:r>
          </a:p>
          <a:p xmlns:a="http://schemas.openxmlformats.org/drawingml/2006/main">
            <a:r>
              <a:t>The break-even time was measured in months, not years.</a:t>
            </a:r>
          </a:p>
          <a:p xmlns:a="http://schemas.openxmlformats.org/drawingml/2006/main">
            <a:r>
              <a:t>We did not build every feature of a large commercial platform.</a:t>
            </a:r>
          </a:p>
          <a:p xmlns:a="http://schemas.openxmlformats.org/drawingml/2006/main">
            <a:r>
              <a:t>We built the parts that our product needed.</a:t>
            </a:r>
          </a:p>
          <a:p xmlns:a="http://schemas.openxmlformats.org/drawingml/2006/main">
            <a:r>
              <a:t>A control plane.</a:t>
            </a:r>
          </a:p>
          <a:p xmlns:a="http://schemas.openxmlformats.org/drawingml/2006/main">
            <a:r>
              <a:t>A small SDK.</a:t>
            </a:r>
          </a:p>
          <a:p xmlns:a="http://schemas.openxmlformats.org/drawingml/2006/main">
            <a:r>
              <a:t>An event pipeline.</a:t>
            </a:r>
          </a:p>
          <a:p xmlns:a="http://schemas.openxmlformats.org/drawingml/2006/main">
            <a:r>
              <a:t>And warehouse analysis.</a:t>
            </a:r>
          </a:p>
          <a:p xmlns:a="http://schemas.openxmlformats.org/drawingml/2006/main">
            <a:r>
              <a:t>Build worked here because the required system was small and specific.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Now I need to explain the scope of our performance numbers.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§4.1 and Appendix 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13:55-15:10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report contains a number of about four milliseconds at P ninety-five.</a:t>
            </a:r>
          </a:p>
          <a:p xmlns:a="http://schemas.openxmlformats.org/drawingml/2006/main">
            <a:r>
              <a:t>It also shows about zero point one CPU core per pod and two replicas.</a:t>
            </a:r>
          </a:p>
          <a:p xmlns:a="http://schemas.openxmlformats.org/drawingml/2006/main">
            <a:r>
              <a:t>These numbers are real.</a:t>
            </a:r>
          </a:p>
          <a:p xmlns:a="http://schemas.openxmlformats.org/drawingml/2006/main">
            <a:r>
              <a:t>But they are not measurements of the A/B SDK.</a:t>
            </a:r>
          </a:p>
          <a:p xmlns:a="http://schemas.openxmlformats.org/drawingml/2006/main">
            <a:r>
              <a:t>They belong to the WebSocket delivery layer in the same cluster.</a:t>
            </a:r>
          </a:p>
          <a:p xmlns:a="http://schemas.openxmlformats.org/drawingml/2006/main">
            <a:r>
              <a:t>The four-millisecond number is per pod over twenty-four hours.</a:t>
            </a:r>
          </a:p>
          <a:p xmlns:a="http://schemas.openxmlformats.org/drawingml/2006/main">
            <a:r>
              <a:t>It is not full end-to-end latency.</a:t>
            </a:r>
          </a:p>
          <a:p xmlns:a="http://schemas.openxmlformats.org/drawingml/2006/main">
            <a:r>
              <a:t>It is not user-visible screen time.</a:t>
            </a:r>
          </a:p>
          <a:p xmlns:a="http://schemas.openxmlformats.org/drawingml/2006/main">
            <a:r>
              <a:t>The A/B claim is architectural.</a:t>
            </a:r>
          </a:p>
          <a:p xmlns:a="http://schemas.openxmlformats.org/drawingml/2006/main">
            <a:r>
              <a:t>There is no experiment-service call to measure.</a:t>
            </a:r>
          </a:p>
          <a:p xmlns:a="http://schemas.openxmlformats.org/drawingml/2006/main">
            <a:r>
              <a:t>Always say what component a performance number belongs 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Fast assignment is not the same as a correct experiment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The four-millisecond number belongs to the WebSocket layer, not the A/B SDK.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§5 and Appendix A measurement definitions.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15:10-16:15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runtime layer makes a fast and stable decision.</a:t>
            </a:r>
          </a:p>
          <a:p xmlns:a="http://schemas.openxmlformats.org/drawingml/2006/main">
            <a:r>
              <a:t>The warehouse layer checks if the result can be trusted.</a:t>
            </a:r>
          </a:p>
          <a:p xmlns:a="http://schemas.openxmlformats.org/drawingml/2006/main">
            <a:r>
              <a:t>These are different jobs.</a:t>
            </a:r>
          </a:p>
          <a:p xmlns:a="http://schemas.openxmlformats.org/drawingml/2006/main">
            <a:r>
              <a:t>The SDK handles buckets, stable groups and local evaluation.</a:t>
            </a:r>
          </a:p>
          <a:p xmlns:a="http://schemas.openxmlformats.org/drawingml/2006/main">
            <a:r>
              <a:t>The warehouse checks group sizes, A/A tests, safety metrics and many-metric corrections.</a:t>
            </a:r>
          </a:p>
          <a:p xmlns:a="http://schemas.openxmlformats.org/drawingml/2006/main">
            <a:r>
              <a:t>A very fast SDK can still produce a wrong conclusion.</a:t>
            </a:r>
          </a:p>
          <a:p xmlns:a="http://schemas.openxmlformats.org/drawingml/2006/main">
            <a:r>
              <a:t>For example, events can be missing.</a:t>
            </a:r>
          </a:p>
          <a:p xmlns:a="http://schemas.openxmlformats.org/drawingml/2006/main">
            <a:r>
              <a:t>Or eligibility rules can be different in two services.</a:t>
            </a:r>
          </a:p>
          <a:p xmlns:a="http://schemas.openxmlformats.org/drawingml/2006/main">
            <a:r>
              <a:t>The SDK makes the experiment fast. The warehouse makes the result believable.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Here are the real checks from our large experiment.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§6.4.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16:15-17:55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We used four important checks.</a:t>
            </a:r>
          </a:p>
          <a:p xmlns:a="http://schemas.openxmlformats.org/drawingml/2006/main">
            <a:r>
              <a:t>First, we checked the group sizes.</a:t>
            </a:r>
          </a:p>
          <a:p xmlns:a="http://schemas.openxmlformats.org/drawingml/2006/main">
            <a:r>
              <a:t>The groups had 259,962 and 259,039 users.</a:t>
            </a:r>
          </a:p>
          <a:p xmlns:a="http://schemas.openxmlformats.org/drawingml/2006/main">
            <a:r>
              <a:t>The S R M result had a P value of about zero point two zero.</a:t>
            </a:r>
          </a:p>
          <a:p xmlns:a="http://schemas.openxmlformats.org/drawingml/2006/main">
            <a:r>
              <a:t>This did not show a large group-size problem.</a:t>
            </a:r>
          </a:p>
          <a:p xmlns:a="http://schemas.openxmlformats.org/drawingml/2006/main">
            <a:r>
              <a:t>Second, we ran an A A test.</a:t>
            </a:r>
          </a:p>
          <a:p xmlns:a="http://schemas.openxmlformats.org/drawingml/2006/main">
            <a:r>
              <a:t>Two groups using the same engine gave almost the same result.</a:t>
            </a:r>
          </a:p>
          <a:p xmlns:a="http://schemas.openxmlformats.org/drawingml/2006/main">
            <a:r>
              <a:t>The difference was close to zero.</a:t>
            </a:r>
          </a:p>
          <a:p xmlns:a="http://schemas.openxmlformats.org/drawingml/2006/main">
            <a:r>
              <a:t>Third, average value for recommended orders did not change significantly.</a:t>
            </a:r>
          </a:p>
          <a:p xmlns:a="http://schemas.openxmlformats.org/drawingml/2006/main">
            <a:r>
              <a:t>Fourth, we corrected for many metrics.</a:t>
            </a:r>
          </a:p>
          <a:p xmlns:a="http://schemas.openxmlformats.org/drawingml/2006/main">
            <a:r>
              <a:t>One small P value is not enough. We need several independent checks.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We also planned the sample size before launch.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The checks did not find a large allocation or measurement problem. They cannot prove that every possible bias is absent.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§7 experiment protocol, Figure 7 and Appendix A.1.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17:55-19:00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Before the test, the main metric was two point two six percent.</a:t>
            </a:r>
          </a:p>
          <a:p xmlns:a="http://schemas.openxmlformats.org/drawingml/2006/main">
            <a:r>
              <a:t>We wanted to detect a change of zero point eight percentage points.</a:t>
            </a:r>
          </a:p>
          <a:p xmlns:a="http://schemas.openxmlformats.org/drawingml/2006/main">
            <a:r>
              <a:t>We used ninety-five percent confidence and about eighty-five percent statistical power.</a:t>
            </a:r>
          </a:p>
          <a:p xmlns:a="http://schemas.openxmlformats.org/drawingml/2006/main">
            <a:r>
              <a:t>The calculation required about seven thousand four hundred users in each group.</a:t>
            </a:r>
          </a:p>
          <a:p xmlns:a="http://schemas.openxmlformats.org/drawingml/2006/main">
            <a:r>
              <a:t>In reality, we had about 260 thousand users in each group.</a:t>
            </a:r>
          </a:p>
          <a:p xmlns:a="http://schemas.openxmlformats.org/drawingml/2006/main">
            <a:r>
              <a:t>The important point is not only the large sample.</a:t>
            </a:r>
          </a:p>
          <a:p xmlns:a="http://schemas.openxmlformats.org/drawingml/2006/main">
            <a:r>
              <a:t>We decided the minimum useful change before we saw the result.</a:t>
            </a:r>
          </a:p>
          <a:p xmlns:a="http://schemas.openxmlformats.org/drawingml/2006/main">
            <a:r>
              <a:t>Plan the sample size before the experiment starts.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Local evaluation also has limits.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We planned about seven thousand four hundred users per group before launch.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Appendix A.1 power analysis.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19:00-20:25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Hashing one ID is easy and local.</a:t>
            </a:r>
          </a:p>
          <a:p xmlns:a="http://schemas.openxmlformats.org/drawingml/2006/main">
            <a:r>
              <a:t>Product targeting can be more difficult.</a:t>
            </a:r>
          </a:p>
          <a:p xmlns:a="http://schemas.openxmlformats.org/drawingml/2006/main">
            <a:r>
              <a:t>For example, “weekly grocery buyers” is not a simple hash rule.</a:t>
            </a:r>
          </a:p>
          <a:p xmlns:a="http://schemas.openxmlformats.org/drawingml/2006/main">
            <a:r>
              <a:t>We cannot put millions of user IDs into every service memory.</a:t>
            </a:r>
          </a:p>
          <a:p xmlns:a="http://schemas.openxmlformats.org/drawingml/2006/main">
            <a:r>
              <a:t>Large groups may need a database, a prepared signal or a smaller data format.</a:t>
            </a:r>
          </a:p>
          <a:p xmlns:a="http://schemas.openxmlformats.org/drawingml/2006/main">
            <a:r>
              <a:t>Configuration refresh also creates a short delay between services.</a:t>
            </a:r>
          </a:p>
          <a:p xmlns:a="http://schemas.openxmlformats.org/drawingml/2006/main">
            <a:r>
              <a:t>Another important question is exposure.</a:t>
            </a:r>
          </a:p>
          <a:p xmlns:a="http://schemas.openxmlformats.org/drawingml/2006/main">
            <a:r>
              <a:t>A service can assign a variant even if the user never sees it on the screen.</a:t>
            </a:r>
          </a:p>
          <a:p xmlns:a="http://schemas.openxmlformats.org/drawingml/2006/main">
            <a:r>
              <a:t>We should record assignment and real exposure separately.</a:t>
            </a:r>
          </a:p>
          <a:p xmlns:a="http://schemas.openxmlformats.org/drawingml/2006/main">
            <a:r>
              <a:t>Local evaluation is cheap only when all required inputs are already local.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This leads to a wider build-versus-buy rule.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§6.5 and §10.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20:25-21:25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High traffic alone is not a reason to build.</a:t>
            </a:r>
          </a:p>
          <a:p xmlns:a="http://schemas.openxmlformats.org/drawingml/2006/main">
            <a:r>
              <a:t>Build can be a good choice when a system is important for product difference.</a:t>
            </a:r>
          </a:p>
          <a:p xmlns:a="http://schemas.openxmlformats.org/drawingml/2006/main">
            <a:r>
              <a:t>It can also be a good choice when it needs private internal data or sits directly in the request path.</a:t>
            </a:r>
          </a:p>
          <a:p xmlns:a="http://schemas.openxmlformats.org/drawingml/2006/main">
            <a:r>
              <a:t>But the company must be ready to operate and support it.</a:t>
            </a:r>
          </a:p>
          <a:p xmlns:a="http://schemas.openxmlformats.org/drawingml/2006/main">
            <a:r>
              <a:t>Buy can be better for standard or regulated systems.</a:t>
            </a:r>
          </a:p>
          <a:p xmlns:a="http://schemas.openxmlformats.org/drawingml/2006/main">
            <a:r>
              <a:t>It can also be better when a vendor is cheap enough and the company does not want the operational work.</a:t>
            </a:r>
          </a:p>
          <a:p xmlns:a="http://schemas.openxmlformats.org/drawingml/2006/main">
            <a:r>
              <a:t>For example, payment volume was high, but we still bought the payment gateway.</a:t>
            </a:r>
          </a:p>
          <a:p xmlns:a="http://schemas.openxmlformats.org/drawingml/2006/main">
            <a:r>
              <a:t>Build versus buy is a decision about what we are ready to own.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A recommendation engine gave us another real example.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§3 and §9.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21:25-23:25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marketplace catalogue had about nine million items.</a:t>
            </a:r>
          </a:p>
          <a:p xmlns:a="http://schemas.openxmlformats.org/drawingml/2006/main">
            <a:r>
              <a:t>The managed recommendation service could train on a maximum of 750 thousand items.</a:t>
            </a:r>
          </a:p>
          <a:p xmlns:a="http://schemas.openxmlformats.org/drawingml/2006/main">
            <a:r>
              <a:t>After filtering, the managed system used about 614 thousand items.</a:t>
            </a:r>
          </a:p>
          <a:p xmlns:a="http://schemas.openxmlformats.org/drawingml/2006/main">
            <a:r>
              <a:t>This was about one fifteenth of the full catalogue.</a:t>
            </a:r>
          </a:p>
          <a:p xmlns:a="http://schemas.openxmlformats.org/drawingml/2006/main">
            <a:r>
              <a:t>The control was A W S Personalize.</a:t>
            </a:r>
          </a:p>
          <a:p xmlns:a="http://schemas.openxmlformats.org/drawingml/2006/main">
            <a:r>
              <a:t>It used the standard User Personalization version two recipe.</a:t>
            </a:r>
          </a:p>
          <a:p xmlns:a="http://schemas.openxmlformats.org/drawingml/2006/main">
            <a:r>
              <a:t>We ran a seven-day production A/B test.</a:t>
            </a:r>
          </a:p>
          <a:p xmlns:a="http://schemas.openxmlformats.org/drawingml/2006/main">
            <a:r>
              <a:t>Each group had about 260 thousand users.</a:t>
            </a:r>
          </a:p>
          <a:p xmlns:a="http://schemas.openxmlformats.org/drawingml/2006/main">
            <a:r>
              <a:t>The share of orders with recommended items grew by forty-eight point nine percent.</a:t>
            </a:r>
          </a:p>
          <a:p xmlns:a="http://schemas.openxmlformats.org/drawingml/2006/main">
            <a:r>
              <a:t>Add-to-cart on the recommendation surface grew by forty-one point eight percent.</a:t>
            </a:r>
          </a:p>
          <a:p xmlns:a="http://schemas.openxmlformats.org/drawingml/2006/main">
            <a:r>
              <a:t>Total orders were one point four percent lower in raw counts.</a:t>
            </a:r>
          </a:p>
          <a:p xmlns:a="http://schemas.openxmlformats.org/drawingml/2006/main">
            <a:r>
              <a:t>They were about one point one percent lower per user.</a:t>
            </a:r>
          </a:p>
          <a:p xmlns:a="http://schemas.openxmlformats.org/drawingml/2006/main">
            <a:r>
              <a:t>The average-revenue-per-order guardrail showed no significant difference.</a:t>
            </a:r>
          </a:p>
          <a:p xmlns:a="http://schemas.openxmlformats.org/drawingml/2006/main">
            <a:r>
              <a:t>So we do not claim growth in total demand.</a:t>
            </a:r>
          </a:p>
          <a:p xmlns:a="http://schemas.openxmlformats.org/drawingml/2006/main">
            <a:r>
              <a:t>So our conclusion is narrow.</a:t>
            </a:r>
          </a:p>
          <a:p xmlns:a="http://schemas.openxmlformats.org/drawingml/2006/main">
            <a:r>
              <a:t>The internal engine was better on the recommendation surface.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Now I want to show why this architecture matters even more for production A I systems.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The control was A W S Personalize with User Personalization version two. Total orders were 1.4 percent lower raw, so no demand growth is claimed.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§7 and Appendix A.1.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23:25-25:10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I call this the second production stage of A I.</a:t>
            </a:r>
          </a:p>
          <a:p xmlns:a="http://schemas.openxmlformats.org/drawingml/2006/main">
            <a:r>
              <a:t>This is my framing. It is not an official industry standard.</a:t>
            </a:r>
          </a:p>
          <a:p xmlns:a="http://schemas.openxmlformats.org/drawingml/2006/main">
            <a:r>
              <a:t>In the first stage, a team proves that an A I demo can work.</a:t>
            </a:r>
          </a:p>
          <a:p xmlns:a="http://schemas.openxmlformats.org/drawingml/2006/main">
            <a:r>
              <a:t>In the second stage, the question changes.</a:t>
            </a:r>
          </a:p>
          <a:p xmlns:a="http://schemas.openxmlformats.org/drawingml/2006/main">
            <a:r>
              <a:t>Can we compare A I systems with real users and real traffic?</a:t>
            </a:r>
          </a:p>
          <a:p xmlns:a="http://schemas.openxmlformats.org/drawingml/2006/main">
            <a:r>
              <a:t>Can we do this without a slower checkout, uncontrolled token cost, or a new production outage?</a:t>
            </a:r>
          </a:p>
          <a:p xmlns:a="http://schemas.openxmlformats.org/drawingml/2006/main">
            <a:r>
              <a:t>The difficult part is not one good answer.</a:t>
            </a:r>
          </a:p>
          <a:p xmlns:a="http://schemas.openxmlformats.org/drawingml/2006/main">
            <a:r>
              <a:t>The difficult part is safe comparison under real load.</a:t>
            </a:r>
          </a:p>
          <a:p xmlns:a="http://schemas.openxmlformats.org/drawingml/2006/main">
            <a:r>
              <a:t>We must protect latency, cost and availability.</a:t>
            </a:r>
          </a:p>
          <a:p xmlns:a="http://schemas.openxmlformats.org/drawingml/2006/main">
            <a:r>
              <a:t>The demo proves possibility. Production experiments prove value safely.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Before we build the platform, we should understand three common experiment mistakes.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AI Production Stage 2 is my framing, not an official industry standard. No finished L L M result is claimed.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Speaker synthesis and application pattern derived from the supplied production experimentation architecture; no LLM result is claimed.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25:10-27:20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first mistake is offline-only evaluation.</a:t>
            </a:r>
          </a:p>
          <a:p xmlns:a="http://schemas.openxmlformats.org/drawingml/2006/main">
            <a:r>
              <a:t>A prompt can look good in a benchmark.</a:t>
            </a:r>
          </a:p>
          <a:p xmlns:a="http://schemas.openxmlformats.org/drawingml/2006/main">
            <a:r>
              <a:t>But the benchmark does not show real waiting time, real cost or real user behaviour.</a:t>
            </a:r>
          </a:p>
          <a:p xmlns:a="http://schemas.openxmlformats.org/drawingml/2006/main">
            <a:r>
              <a:t>The second mistake is changing the prompt on every turn.</a:t>
            </a:r>
          </a:p>
          <a:p xmlns:a="http://schemas.openxmlformats.org/drawingml/2006/main">
            <a:r>
              <a:t>One conversation receives different systems.</a:t>
            </a:r>
          </a:p>
          <a:p xmlns:a="http://schemas.openxmlformats.org/drawingml/2006/main">
            <a:r>
              <a:t>Context breaks, and the user experience becomes confusing.</a:t>
            </a:r>
          </a:p>
          <a:p xmlns:a="http://schemas.openxmlformats.org/drawingml/2006/main">
            <a:r>
              <a:t>The third mistake is changing everything together.</a:t>
            </a:r>
          </a:p>
          <a:p xmlns:a="http://schemas.openxmlformats.org/drawingml/2006/main">
            <a:r>
              <a:t>The team changes the model, prompt, knowledge source and retrieval system.</a:t>
            </a:r>
          </a:p>
          <a:p xmlns:a="http://schemas.openxmlformats.org/drawingml/2006/main">
            <a:r>
              <a:t>Then the result moves, but nobody knows why.</a:t>
            </a:r>
          </a:p>
          <a:p xmlns:a="http://schemas.openxmlformats.org/drawingml/2006/main">
            <a:r>
              <a:t>These mistakes happen before the statistics.</a:t>
            </a:r>
          </a:p>
          <a:p xmlns:a="http://schemas.openxmlformats.org/drawingml/2006/main">
            <a:r>
              <a:t>Use one stable experiment unit: a conversation, a user or an account.</a:t>
            </a:r>
          </a:p>
          <a:p xmlns:a="http://schemas.openxmlformats.org/drawingml/2006/main">
            <a:r>
              <a:t>Save the full treatment version.</a:t>
            </a:r>
          </a:p>
          <a:p xmlns:a="http://schemas.openxmlformats.org/drawingml/2006/main">
            <a:r>
              <a:t>Change one main thing at a time.</a:t>
            </a:r>
          </a:p>
          <a:p xmlns:a="http://schemas.openxmlformats.org/drawingml/2006/main">
            <a:r>
              <a:t>Bad experiment design cannot be repaired by a small P value.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We can now define a simple production contract for the platform.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Use one stable experiment unit, version the full treatment and change one main axis at a 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Speaker synthesis based on established online experimentation principles; no LLM uplift is claimed.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27:20-30:30; Q&amp;A 30:30-35:00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I will finish with three ideas.</a:t>
            </a:r>
          </a:p>
          <a:p xmlns:a="http://schemas.openxmlformats.org/drawingml/2006/main">
            <a:r>
              <a:t>First, keep the decision local.</a:t>
            </a:r>
          </a:p>
          <a:p xmlns:a="http://schemas.openxmlformats.org/drawingml/2006/main">
            <a:r>
              <a:t>Publish configuration.</a:t>
            </a:r>
          </a:p>
          <a:p xmlns:a="http://schemas.openxmlformats.org/drawingml/2006/main">
            <a:r>
              <a:t>Resolve the variant where the customer request already is.</a:t>
            </a:r>
          </a:p>
          <a:p xmlns:a="http://schemas.openxmlformats.org/drawingml/2006/main">
            <a:r>
              <a:t>This protects the request path from a new network dependency.</a:t>
            </a:r>
          </a:p>
          <a:p xmlns:a="http://schemas.openxmlformats.org/drawingml/2006/main">
            <a:r>
              <a:t>Second, separate speed from trust.</a:t>
            </a:r>
          </a:p>
          <a:p xmlns:a="http://schemas.openxmlformats.org/drawingml/2006/main">
            <a:r>
              <a:t>The local S D K assigns quickly.</a:t>
            </a:r>
          </a:p>
          <a:p xmlns:a="http://schemas.openxmlformats.org/drawingml/2006/main">
            <a:r>
              <a:t>Exposure data and warehouse checks make the result credible.</a:t>
            </a:r>
          </a:p>
          <a:p xmlns:a="http://schemas.openxmlformats.org/drawingml/2006/main">
            <a:r>
              <a:t>Third, make A I experiments stable.</a:t>
            </a:r>
          </a:p>
          <a:p xmlns:a="http://schemas.openxmlformats.org/drawingml/2006/main">
            <a:r>
              <a:t>Assign once for a conversation, user or account.</a:t>
            </a:r>
          </a:p>
          <a:p xmlns:a="http://schemas.openxmlformats.org/drawingml/2006/main">
            <a:r>
              <a:t>Version the full treatment.</a:t>
            </a:r>
          </a:p>
          <a:p xmlns:a="http://schemas.openxmlformats.org/drawingml/2006/main">
            <a:r>
              <a:t>Change one main thing at a time.</a:t>
            </a:r>
          </a:p>
          <a:p xmlns:a="http://schemas.openxmlformats.org/drawingml/2006/main">
            <a:r>
              <a:t>Use offline tests as a gate and online groups for product value.</a:t>
            </a:r>
          </a:p>
          <a:p xmlns:a="http://schemas.openxmlformats.org/drawingml/2006/main">
            <a:r>
              <a:t>Protect latency, cost, safety and availability, and keep a safe fallback.</a:t>
            </a:r>
          </a:p>
          <a:p xmlns:a="http://schemas.openxmlformats.org/drawingml/2006/main">
            <a:r>
              <a:t>Experimentation should accelerate delivery. It should not become the next bottleneck.</a:t>
            </a:r>
          </a:p>
          <a:p xmlns:a="http://schemas.openxmlformats.org/drawingml/2006/main">
            <a:r>
              <a:t>Thank you. I am ready for your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Open a backup slide only if it helps answer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Keep the decision local. Separate speed from trust. Make A I experiments stable.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Synthesis of the supplied industrial experience report and the AI experiment-design pattern shown on Slides 20-21.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platform sends configuration. Product services keep it in memory and choose variants locally. Kafka sends events to the warehouse later.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4 and §6.1-§6.3.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We compared a central service, HTTP headers and a local SDK. The local SDK removed the request-time network dependency.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§6.1 Alternatives Rejected.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This picture shows the general cost idea. It does not show exact prices. Repeated use pays back the first build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2, §4.1 and §6.5.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High traffic is only one factor. Product difference, data, latency and operational ownership are also important.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1 and §3.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A B results are clearly different. The A A results are almost the same. This is what we want to see.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7 and Appendix A.1-A.2.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Average value for recommended orders did not change significantly between the two groups.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8 and Appendix A.3.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Both engines received the same backend data. We compared the two complete production paths.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6 and §7.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Heavy work ran offline. The online service read prepared candidates from Redis and applied current product filters.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Figure 5 and §7.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Before using a number, please check the component, time window and exact measurement shown in this 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§2 measurement-scope note and §5.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TIMING: Backup only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SAY THIS - SIMPLE ENGLISH</a:t>
            </a:r>
          </a:p>
          <a:p xmlns:a="http://schemas.openxmlformats.org/drawingml/2006/main">
            <a:r>
              <a:t>The main result is on the recommendation surface. We do not claim that total marketplace orders increased.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NEXT</a:t>
            </a:r>
          </a:p>
          <a:p xmlns:a="http://schemas.openxmlformats.org/drawingml/2006/main">
            <a:r>
              <a:t>Return to the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SHORT Q&amp;A</a:t>
            </a:r>
          </a:p>
          <a:p xmlns:a="http://schemas.openxmlformats.org/drawingml/2006/main">
            <a:r>
              <a:t>Give a short answer. Use the Simple English Q&amp;A file if you need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Supplied industrial experience report, Table 3, §7 and Appendix A.1.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c4f9f6749d47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a0171a371d42e2" /><Relationship Type="http://schemas.openxmlformats.org/officeDocument/2006/relationships/slideLayout" Target="/ppt/slideLayouts/slideLayout1.xml" Id="R169b0ec89e604f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9b0ec89e604f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1535180e14b93" /><Relationship Type="http://schemas.openxmlformats.org/officeDocument/2006/relationships/notesSlide" Target="/ppt/notesSlides/notesSlide1.xml" Id="Rd256a1f8d77e4b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4defa6da7471d" /><Relationship Type="http://schemas.openxmlformats.org/officeDocument/2006/relationships/notesSlide" Target="/ppt/notesSlides/notesSlide2.xml" Id="R566bd824ba1d4e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f4264f2ab4556" /><Relationship Type="http://schemas.openxmlformats.org/officeDocument/2006/relationships/notesSlide" Target="/ppt/notesSlides/notesSlide3.xml" Id="Rafb7eca5b92744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b310386e134575" /><Relationship Type="http://schemas.openxmlformats.org/officeDocument/2006/relationships/notesSlide" Target="/ppt/notesSlides/notesSlide4.xml" Id="R0a3a017eee2f47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d05971e2a43ba" /><Relationship Type="http://schemas.openxmlformats.org/officeDocument/2006/relationships/notesSlide" Target="/ppt/notesSlides/notesSlide5.xml" Id="R78c11b947d6a4f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c68e4ec94475e" /><Relationship Type="http://schemas.openxmlformats.org/officeDocument/2006/relationships/notesSlide" Target="/ppt/notesSlides/notesSlide6.xml" Id="R648e265c4d5149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e3867a8d040e2" /><Relationship Type="http://schemas.openxmlformats.org/officeDocument/2006/relationships/notesSlide" Target="/ppt/notesSlides/notesSlide7.xml" Id="R1a937b83a4a144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18d85fa9d4be5" /><Relationship Type="http://schemas.openxmlformats.org/officeDocument/2006/relationships/notesSlide" Target="/ppt/notesSlides/notesSlide8.xml" Id="R932493f674cd4b0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82599b3244d42" /><Relationship Type="http://schemas.openxmlformats.org/officeDocument/2006/relationships/notesSlide" Target="/ppt/notesSlides/notesSlide9.xml" Id="Ra36e654f6cff4f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0e8f285b84c13" /><Relationship Type="http://schemas.openxmlformats.org/officeDocument/2006/relationships/notesSlide" Target="/ppt/notesSlides/notesSlide10.xml" Id="R2a859d7ed3d644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51cb261464687" /><Relationship Type="http://schemas.openxmlformats.org/officeDocument/2006/relationships/notesSlide" Target="/ppt/notesSlides/notesSlide11.xml" Id="R1421d96ea84441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cbad10dfa4bbe" /><Relationship Type="http://schemas.openxmlformats.org/officeDocument/2006/relationships/notesSlide" Target="/ppt/notesSlides/notesSlide12.xml" Id="Rbdec38dfec174b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afeb0162446a5" /><Relationship Type="http://schemas.openxmlformats.org/officeDocument/2006/relationships/notesSlide" Target="/ppt/notesSlides/notesSlide13.xml" Id="R6c9c5d861cde41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8d06b92cb643c4" /><Relationship Type="http://schemas.openxmlformats.org/officeDocument/2006/relationships/notesSlide" Target="/ppt/notesSlides/notesSlide14.xml" Id="R6ad510681ed348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4ec908da7454e" /><Relationship Type="http://schemas.openxmlformats.org/officeDocument/2006/relationships/image" Target="/ppt/media/image.png" Id="R0d5fcb6a1f7a40aa" /><Relationship Type="http://schemas.openxmlformats.org/officeDocument/2006/relationships/notesSlide" Target="/ppt/notesSlides/notesSlide15.xml" Id="Rb88aa63c46f849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274ef4b98425c" /><Relationship Type="http://schemas.openxmlformats.org/officeDocument/2006/relationships/notesSlide" Target="/ppt/notesSlides/notesSlide16.xml" Id="Rd82ec70bef0f43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47d91ce2e42ed" /><Relationship Type="http://schemas.openxmlformats.org/officeDocument/2006/relationships/notesSlide" Target="/ppt/notesSlides/notesSlide17.xml" Id="R734fd9c1d46e4ac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6226c46b6b4818" /><Relationship Type="http://schemas.openxmlformats.org/officeDocument/2006/relationships/notesSlide" Target="/ppt/notesSlides/notesSlide18.xml" Id="R8f48433ad1e54a6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f0f5b0efd4104" /><Relationship Type="http://schemas.openxmlformats.org/officeDocument/2006/relationships/notesSlide" Target="/ppt/notesSlides/notesSlide19.xml" Id="R0d7e60af62e7432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78ccbfa71415d" /><Relationship Type="http://schemas.openxmlformats.org/officeDocument/2006/relationships/notesSlide" Target="/ppt/notesSlides/notesSlide20.xml" Id="Rc7105dbb45eb41b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1c559fe26467c" /><Relationship Type="http://schemas.openxmlformats.org/officeDocument/2006/relationships/notesSlide" Target="/ppt/notesSlides/notesSlide21.xml" Id="R5ca467f9fe134d8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f853b4c6a47d7" /><Relationship Type="http://schemas.openxmlformats.org/officeDocument/2006/relationships/notesSlide" Target="/ppt/notesSlides/notesSlide22.xml" Id="R24852b757bf54dc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32f0fa8aa4400" /><Relationship Type="http://schemas.openxmlformats.org/officeDocument/2006/relationships/image" Target="/ppt/media/image2.png" Id="Rd265bb21d5d64e90" /><Relationship Type="http://schemas.openxmlformats.org/officeDocument/2006/relationships/notesSlide" Target="/ppt/notesSlides/notesSlide23.xml" Id="Ra54918758321416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a09d6bd3443bd" /><Relationship Type="http://schemas.openxmlformats.org/officeDocument/2006/relationships/notesSlide" Target="/ppt/notesSlides/notesSlide24.xml" Id="R1e057b32b5ad4d9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ddf4503a2401a" /><Relationship Type="http://schemas.openxmlformats.org/officeDocument/2006/relationships/image" Target="/ppt/media/image3.png" Id="R38aa26857224493b" /><Relationship Type="http://schemas.openxmlformats.org/officeDocument/2006/relationships/notesSlide" Target="/ppt/notesSlides/notesSlide25.xml" Id="Rdf76000e96c74bc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e8a14949a489a" /><Relationship Type="http://schemas.openxmlformats.org/officeDocument/2006/relationships/image" Target="/ppt/media/image4.png" Id="Reea94cd6e8f349c1" /><Relationship Type="http://schemas.openxmlformats.org/officeDocument/2006/relationships/notesSlide" Target="/ppt/notesSlides/notesSlide26.xml" Id="Rc960ccaaa9df49a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1455870fc4616" /><Relationship Type="http://schemas.openxmlformats.org/officeDocument/2006/relationships/image" Target="/ppt/media/image5.png" Id="Re29da59902d548da" /><Relationship Type="http://schemas.openxmlformats.org/officeDocument/2006/relationships/notesSlide" Target="/ppt/notesSlides/notesSlide27.xml" Id="Rd923a0de2f3146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10671828040c8" /><Relationship Type="http://schemas.openxmlformats.org/officeDocument/2006/relationships/image" Target="/ppt/media/image6.png" Id="Ra859e132feb94f04" /><Relationship Type="http://schemas.openxmlformats.org/officeDocument/2006/relationships/notesSlide" Target="/ppt/notesSlides/notesSlide28.xml" Id="R13485d0c85eb421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e779e29a145ac" /><Relationship Type="http://schemas.openxmlformats.org/officeDocument/2006/relationships/image" Target="/ppt/media/image7.png" Id="Re3517b3902604d88" /><Relationship Type="http://schemas.openxmlformats.org/officeDocument/2006/relationships/notesSlide" Target="/ppt/notesSlides/notesSlide29.xml" Id="R757964dc8e70410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02f0d6dee4e76" /><Relationship Type="http://schemas.openxmlformats.org/officeDocument/2006/relationships/image" Target="/ppt/media/image8.png" Id="Ra2be7c56a6de4b6a" /><Relationship Type="http://schemas.openxmlformats.org/officeDocument/2006/relationships/notesSlide" Target="/ppt/notesSlides/notesSlide30.xml" Id="R38e893561846423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ebecafd544190" /><Relationship Type="http://schemas.openxmlformats.org/officeDocument/2006/relationships/notesSlide" Target="/ppt/notesSlides/notesSlide31.xml" Id="Rfbb2741f977446e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d42dc89e44fc7" /><Relationship Type="http://schemas.openxmlformats.org/officeDocument/2006/relationships/notesSlide" Target="/ppt/notesSlides/notesSlide32.xml" Id="Rffe1d4d2baaa4d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6B68637A-0607-4E5C-B368-8AA3751D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MUNICHTECH EXPO · PRODUCTION EXPERIENCE</a:t>
            </a:r>
          </a:p>
        </p:txBody>
      </p:sp>
      <p:sp>
        <p:nvSpPr>
          <p:cNvPr id="2" name="deck-title">
            <a:extLst xmlns:a="http://schemas.openxmlformats.org/drawingml/2006/main">
              <a:ext uri="{FF2B5EF4-FFF2-40B4-BE49-F238E27FC236}">
                <a16:creationId xmlns:a16="http://schemas.microsoft.com/office/drawing/2014/main" id="{B13B7F7A-F6D6-4043-9282-ABD5EF73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6858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buNone/>
              <a:defRPr sz="49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Zero-Hop</a:t>
            </a:r>
          </a:p>
          <a:p xmlns:a="http://schemas.openxmlformats.org/drawingml/2006/main">
            <a:pPr algn="l">
              <a:buNone/>
              <a:defRPr sz="49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A/B Testing</a:t>
            </a:r>
          </a:p>
        </p:txBody>
      </p:sp>
      <p:sp>
        <p:nvSpPr>
          <p:cNvPr id="3" name="deck-subtitle">
            <a:extLst xmlns:a="http://schemas.openxmlformats.org/drawingml/2006/main">
              <a:ext uri="{FF2B5EF4-FFF2-40B4-BE49-F238E27FC236}">
                <a16:creationId xmlns:a16="http://schemas.microsoft.com/office/drawing/2014/main" id="{35DDA961-4E20-41ED-8B6A-5A4BE19B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5740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In-memory assignment without a request-path dependency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0B59BB02-1254-42DD-BA2E-85560E35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914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Proven at marketplace scale. Reusable for production AI evaluation.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EB6F288-BDFF-4782-A51E-E13E48E4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724275"/>
            <a:ext cx="419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186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A68D4C0-1F4B-46AB-853D-C9F9B738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724275"/>
            <a:ext cx="419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186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7" name="node">
            <a:extLst xmlns:a="http://schemas.openxmlformats.org/drawingml/2006/main">
              <a:ext uri="{FF2B5EF4-FFF2-40B4-BE49-F238E27FC236}">
                <a16:creationId xmlns:a16="http://schemas.microsoft.com/office/drawing/2014/main" id="{A995F46D-8B06-431E-8C21-45378604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29000"/>
            <a:ext cx="2724150" cy="1162050"/>
          </a:xfrm>
          <a:prstGeom xmlns:a="http://schemas.openxmlformats.org/drawingml/2006/main" prst="roundRect">
            <a:avLst>
              <a:gd name="adj" fmla="val 7377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817B601-ED43-45EA-A3F4-FE520DD3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2457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Customer request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E0CFDE86-1B15-4BD8-88BB-549D061C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43350"/>
            <a:ext cx="2457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production traffic</a:t>
            </a:r>
          </a:p>
        </p:txBody>
      </p:sp>
      <p:sp>
        <p:nvSpPr>
          <p:cNvPr id="10" name="node">
            <a:extLst xmlns:a="http://schemas.openxmlformats.org/drawingml/2006/main">
              <a:ext uri="{FF2B5EF4-FFF2-40B4-BE49-F238E27FC236}">
                <a16:creationId xmlns:a16="http://schemas.microsoft.com/office/drawing/2014/main" id="{1E50C2B6-9F61-4EB1-8C58-850826AE5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257550"/>
            <a:ext cx="3771900" cy="1504950"/>
          </a:xfrm>
          <a:prstGeom xmlns:a="http://schemas.openxmlformats.org/drawingml/2006/main" prst="roundRect">
            <a:avLst>
              <a:gd name="adj" fmla="val 569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AD3EC930-6A0C-477F-B316-43699AA2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39090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LOCAL A/B/N SDK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E40340D2-6586-4AAB-A088-BCA7E1AA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771900"/>
            <a:ext cx="3505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cached config · deterministic cohort</a:t>
            </a:r>
          </a:p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zero synchronous hop</a:t>
            </a:r>
          </a:p>
        </p:txBody>
      </p:sp>
      <p:sp>
        <p:nvSpPr>
          <p:cNvPr id="13" name="node">
            <a:extLst xmlns:a="http://schemas.openxmlformats.org/drawingml/2006/main">
              <a:ext uri="{FF2B5EF4-FFF2-40B4-BE49-F238E27FC236}">
                <a16:creationId xmlns:a16="http://schemas.microsoft.com/office/drawing/2014/main" id="{5433B432-B9CB-476E-AE84-9C90DD5B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429000"/>
            <a:ext cx="3143250" cy="1162050"/>
          </a:xfrm>
          <a:prstGeom xmlns:a="http://schemas.openxmlformats.org/drawingml/2006/main" prst="roundRect">
            <a:avLst>
              <a:gd name="adj" fmla="val 7377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47DACFC5-5C46-4875-9A4D-ACBBCAFF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623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Product outcome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9787BB75-527A-453F-AA02-7B0EE0F5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43350"/>
            <a:ext cx="2876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what the customer receives</a:t>
            </a:r>
          </a:p>
        </p:txBody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8D332ED8-4472-4A31-841A-2E195F7C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29200"/>
            <a:ext cx="108013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074029B4-C6E6-4027-9A36-D2D23B8E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1970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production traffic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97BA9D75-9D67-4FA2-9394-3188E77A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21970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request-path isolation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DC97E4A2-18D4-4DBC-9B9F-A42A81D62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197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A/B/n for production AI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00ACC02D-A8AC-4B7B-A347-DC5D235A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912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0588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Aliaksandr Dainiak · Tech Lead</a:t>
            </a:r>
          </a:p>
        </p:txBody>
      </p:sp>
    </p:spTree>
    <p:extLst>
      <p:ext uri="{BB962C8B-B14F-4D97-AF65-F5344CB8AC3E}">
        <p14:creationId xmlns:p14="http://schemas.microsoft.com/office/powerpoint/2010/main" val="17807756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ection">
            <a:extLst xmlns:a="http://schemas.openxmlformats.org/drawingml/2006/main">
              <a:ext uri="{FF2B5EF4-FFF2-40B4-BE49-F238E27FC236}">
                <a16:creationId xmlns:a16="http://schemas.microsoft.com/office/drawing/2014/main" id="{6100A023-3646-48DC-B0FE-E281EF45E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PRODUCTION EXPERIENCE  ·  02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78CA5A-C77C-4F8E-BF45-743D7A1A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954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An experiment-platform failure must not fail customer requests</a:t>
            </a:r>
          </a:p>
        </p:txBody>
      </p:sp>
      <p:cxnSp>
        <p:nvCxnSpPr>
          <p:cNvPr id="50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9953B501-2760-4150-9F7B-269982A8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F7D2823-65D8-4B72-9B9C-DC337709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512F96BC-EAEE-4FA7-8ECB-6A9962E74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52197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7E8D79D-14A5-49C4-8425-66EB202B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CENTRAL DECISION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847A974A-29D6-446F-8BA4-B73195A5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43150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583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One call per request</a:t>
            </a:r>
          </a:p>
        </p:txBody>
      </p:sp>
      <p:cxnSp>
        <p:nvCxnSpPr>
          <p:cNvPr id="56" name="connector"/>
          <p:cNvCxnSpPr/>
          <p:nvPr/>
        </p:nvCxnSpPr>
        <p:spPr>
          <a:xfrm xmlns:a="http://schemas.openxmlformats.org/drawingml/2006/main">
            <a:off x="2590800" y="3762375"/>
            <a:ext cx="8191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C93D2E"/>
            </a:solidFill>
            <a:prstDash val="solid"/>
          </a:ln>
        </p:spPr>
      </p:cxnSp>
      <p:sp>
        <p:nvSpPr>
          <p:cNvPr id="10" name="node">
            <a:extLst xmlns:a="http://schemas.openxmlformats.org/drawingml/2006/main">
              <a:ext uri="{FF2B5EF4-FFF2-40B4-BE49-F238E27FC236}">
                <a16:creationId xmlns:a16="http://schemas.microsoft.com/office/drawing/2014/main" id="{19932F2F-C976-4B4C-B15F-46EEB32C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333750"/>
            <a:ext cx="1485900" cy="85725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8D3EACC-6F58-4455-A701-36F62832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67100"/>
            <a:ext cx="121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291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Product service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E46AED6A-1BCB-4625-A5E8-71248F71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48100"/>
            <a:ext cx="1219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request handler</a:t>
            </a:r>
          </a:p>
        </p:txBody>
      </p:sp>
      <p:sp>
        <p:nvSpPr>
          <p:cNvPr id="13" name="node">
            <a:extLst xmlns:a="http://schemas.openxmlformats.org/drawingml/2006/main">
              <a:ext uri="{FF2B5EF4-FFF2-40B4-BE49-F238E27FC236}">
                <a16:creationId xmlns:a16="http://schemas.microsoft.com/office/drawing/2014/main" id="{39331315-E3BB-4BD8-9E2C-D265D594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333750"/>
            <a:ext cx="1885950" cy="85725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3B150A3D-B080-4AD8-B841-7E1EE1CD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4671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232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Experiment service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D976EBF-3F66-4B13-A48C-22216119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8481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slow / unavailable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71A47F4D-210C-4744-BA03-2B21EB26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Latency and failure spread to every caller</a:t>
            </a:r>
          </a:p>
        </p:txBody>
      </p:sp>
      <p:sp>
        <p:nvSpPr>
          <p:cNvPr id="17" name="rect">
            <a:extLst xmlns:a="http://schemas.openxmlformats.org/drawingml/2006/main">
              <a:ext uri="{FF2B5EF4-FFF2-40B4-BE49-F238E27FC236}">
                <a16:creationId xmlns:a16="http://schemas.microsoft.com/office/drawing/2014/main" id="{426FB102-19FF-4F77-AB73-39E0D4FE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52600"/>
            <a:ext cx="52197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BC815AA3-5DEF-434E-8AB1-CA5A49B8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9812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LOCAL EVALUATION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61DC8A50-9193-413D-907B-F4B94847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343150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583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Configuration, not decisions</a:t>
            </a:r>
          </a:p>
        </p:txBody>
      </p:sp>
      <p:cxnSp>
        <p:nvCxnSpPr>
          <p:cNvPr id="67" name="connector"/>
          <p:cNvCxnSpPr/>
          <p:nvPr/>
        </p:nvCxnSpPr>
        <p:spPr>
          <a:xfrm xmlns:a="http://schemas.openxmlformats.org/drawingml/2006/main">
            <a:off x="8820150" y="37623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sp>
        <p:nvSpPr>
          <p:cNvPr id="21" name="node">
            <a:extLst xmlns:a="http://schemas.openxmlformats.org/drawingml/2006/main">
              <a:ext uri="{FF2B5EF4-FFF2-40B4-BE49-F238E27FC236}">
                <a16:creationId xmlns:a16="http://schemas.microsoft.com/office/drawing/2014/main" id="{AB5F07F5-3B88-4CDE-88AB-DC620A35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238500"/>
            <a:ext cx="2000250" cy="1047750"/>
          </a:xfrm>
          <a:prstGeom xmlns:a="http://schemas.openxmlformats.org/drawingml/2006/main" prst="roundRect">
            <a:avLst>
              <a:gd name="adj" fmla="val 8182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8D8CF107-406A-4F2E-8ED2-A88DBE74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7185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Control plane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1E279BEC-6C74-4692-97A6-322DF6D7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52850"/>
            <a:ext cx="1733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poll + cache</a:t>
            </a:r>
          </a:p>
        </p:txBody>
      </p:sp>
      <p:sp>
        <p:nvSpPr>
          <p:cNvPr id="24" name="node">
            <a:extLst xmlns:a="http://schemas.openxmlformats.org/drawingml/2006/main">
              <a:ext uri="{FF2B5EF4-FFF2-40B4-BE49-F238E27FC236}">
                <a16:creationId xmlns:a16="http://schemas.microsoft.com/office/drawing/2014/main" id="{745C09FE-6192-42A3-83C9-620F4773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238500"/>
            <a:ext cx="1619250" cy="1047750"/>
          </a:xfrm>
          <a:prstGeom xmlns:a="http://schemas.openxmlformats.org/drawingml/2006/main" prst="roundRect">
            <a:avLst>
              <a:gd name="adj" fmla="val 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25" name="text">
            <a:extLst xmlns:a="http://schemas.openxmlformats.org/drawingml/2006/main">
              <a:ext uri="{FF2B5EF4-FFF2-40B4-BE49-F238E27FC236}">
                <a16:creationId xmlns:a16="http://schemas.microsoft.com/office/drawing/2014/main" id="{73D7A9A5-4C86-4092-86F3-E95D4AE6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Product service</a:t>
            </a:r>
          </a:p>
        </p:txBody>
      </p:sp>
      <p:sp>
        <p:nvSpPr>
          <p:cNvPr id="26" name="text">
            <a:extLst xmlns:a="http://schemas.openxmlformats.org/drawingml/2006/main">
              <a:ext uri="{FF2B5EF4-FFF2-40B4-BE49-F238E27FC236}">
                <a16:creationId xmlns:a16="http://schemas.microsoft.com/office/drawing/2014/main" id="{BE78F0AF-FD8C-4384-840E-0A53BCC9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752850"/>
            <a:ext cx="1352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local decision</a:t>
            </a:r>
          </a:p>
        </p:txBody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34AF2FD6-3F88-43A4-9FD5-805FEC3C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9105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Failure becomes bounded staleness</a:t>
            </a:r>
          </a:p>
        </p:txBody>
      </p:sp>
    </p:spTree>
    <p:extLst>
      <p:ext uri="{BB962C8B-B14F-4D97-AF65-F5344CB8AC3E}">
        <p14:creationId xmlns:p14="http://schemas.microsoft.com/office/powerpoint/2010/main" val="14692673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ection">
            <a:extLst xmlns:a="http://schemas.openxmlformats.org/drawingml/2006/main">
              <a:ext uri="{FF2B5EF4-FFF2-40B4-BE49-F238E27FC236}">
                <a16:creationId xmlns:a16="http://schemas.microsoft.com/office/drawing/2014/main" id="{BA63F6A8-437C-4D64-B7A1-88F0108C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PRODUCTION CONTEXT  ·  03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E7DAB08-2EE7-4B01-9DF6-4B3D0E22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3x was the production context, not the performance claim</a:t>
            </a:r>
          </a:p>
        </p:txBody>
      </p:sp>
      <p:cxnSp>
        <p:nvCxnSpPr>
          <p:cNvPr id="2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EA8DA965-799E-4C1C-9579-0AFCD423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F7B1298-00A3-40F9-859B-4F79666B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3 / 32</a:t>
            </a:r>
          </a:p>
        </p:txBody>
      </p:sp>
      <p:sp>
        <p:nvSpPr>
          <p:cNvPr id="6" name="metric-bg">
            <a:extLst xmlns:a="http://schemas.openxmlformats.org/drawingml/2006/main">
              <a:ext uri="{FF2B5EF4-FFF2-40B4-BE49-F238E27FC236}">
                <a16:creationId xmlns:a16="http://schemas.microsoft.com/office/drawing/2014/main" id="{D0D9AB8D-6D6C-43C1-87CE-7480633F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14325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11BCC8D0-661E-4FD4-947C-981C97AE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2990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2-3M</a:t>
            </a:r>
          </a:p>
        </p:txBody>
      </p:sp>
      <p:sp>
        <p:nvSpPr>
          <p:cNvPr id="8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D26DD75F-2442-4AFD-946B-7E238B95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2990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monthly active users</a:t>
            </a:r>
          </a:p>
        </p:txBody>
      </p:sp>
      <p:sp>
        <p:nvSpPr>
          <p:cNvPr id="9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90F5CBF0-F735-4B37-A414-8D75B9EC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Marketplace operating scale</a:t>
            </a:r>
          </a:p>
        </p:txBody>
      </p:sp>
      <p:sp>
        <p:nvSpPr>
          <p:cNvPr id="10" name="metric-bg">
            <a:extLst xmlns:a="http://schemas.openxmlformats.org/drawingml/2006/main">
              <a:ext uri="{FF2B5EF4-FFF2-40B4-BE49-F238E27FC236}">
                <a16:creationId xmlns:a16="http://schemas.microsoft.com/office/drawing/2014/main" id="{C37F30CB-CCB5-4C1F-9375-5B60D57C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09750"/>
            <a:ext cx="314325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1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2F767C68-327E-4E55-890E-A77C986F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885950"/>
            <a:ext cx="2990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≈90k</a:t>
            </a:r>
          </a:p>
        </p:txBody>
      </p:sp>
      <p:sp>
        <p:nvSpPr>
          <p:cNvPr id="12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5A75BFD3-6BE5-4C39-9758-EA9441AF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724150"/>
            <a:ext cx="2990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orders per day</a:t>
            </a:r>
          </a:p>
        </p:txBody>
      </p:sp>
      <p:sp>
        <p:nvSpPr>
          <p:cNvPr id="13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D7006638-8035-4248-8681-34C2E451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862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Approximate daily volume</a:t>
            </a:r>
          </a:p>
        </p:txBody>
      </p:sp>
      <p:sp>
        <p:nvSpPr>
          <p:cNvPr id="14" name="metric-bg">
            <a:extLst xmlns:a="http://schemas.openxmlformats.org/drawingml/2006/main">
              <a:ext uri="{FF2B5EF4-FFF2-40B4-BE49-F238E27FC236}">
                <a16:creationId xmlns:a16="http://schemas.microsoft.com/office/drawing/2014/main" id="{6334B254-E417-4599-9C95-67F1DC93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809750"/>
            <a:ext cx="314325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9525">
            <a:solidFill>
              <a:srgbClr val="1769E0"/>
            </a:solidFill>
            <a:prstDash val="solid"/>
          </a:ln>
        </p:spPr>
      </p:sp>
      <p:sp>
        <p:nvSpPr>
          <p:cNvPr id="15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D09BA7C5-0703-4B6C-ADD4-5FD4491B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885950"/>
            <a:ext cx="2990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3x</a:t>
            </a:r>
          </a:p>
        </p:txBody>
      </p:sp>
      <p:sp>
        <p:nvSpPr>
          <p:cNvPr id="16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2AB9B07C-9AF9-4773-B771-1CCD2D81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24150"/>
            <a:ext cx="2990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traffic during major holidays and campaigns</a:t>
            </a:r>
          </a:p>
        </p:txBody>
      </p:sp>
      <p:sp>
        <p:nvSpPr>
          <p:cNvPr id="17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B8EB73FF-377B-49B6-956C-196B6863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862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Observed business context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ABF28681-279B-4222-8BFD-2D1324A4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5300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Real scale grounds the architecture; 3x does not define its limit.</a:t>
            </a:r>
          </a:p>
        </p:txBody>
      </p:sp>
    </p:spTree>
    <p:extLst>
      <p:ext uri="{BB962C8B-B14F-4D97-AF65-F5344CB8AC3E}">
        <p14:creationId xmlns:p14="http://schemas.microsoft.com/office/powerpoint/2010/main" val="18149526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ection">
            <a:extLst xmlns:a="http://schemas.openxmlformats.org/drawingml/2006/main">
              <a:ext uri="{FF2B5EF4-FFF2-40B4-BE49-F238E27FC236}">
                <a16:creationId xmlns:a16="http://schemas.microsoft.com/office/drawing/2014/main" id="{FBBF4047-E002-4850-9530-B66203A4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LOAD SHAPE  ·  04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2C3A065-B588-4491-A0AC-751F215F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Request volume must not drive control-plane traffic</a:t>
            </a:r>
          </a:p>
        </p:txBody>
      </p:sp>
      <p:cxnSp>
        <p:nvCxnSpPr>
          <p:cNvPr id="36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E664DA8-7C4F-4DDA-BA37-566900D3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43694E-6D8E-40DA-87E7-06963FAC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4 / 32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0298A88-A525-4A4B-8D2C-37BF62F2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764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CUSTOMER REQUESTS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C220384-B865-4821-9900-156B12EF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67640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CONFIGURATION REFRESH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C5DA45AA-43A8-44FE-9411-347AB5E0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781050" cy="85725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DD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CC57B498-AB7B-4400-8F7D-09A8027B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009900"/>
            <a:ext cx="781050" cy="156210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DD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A7038F75-4333-4084-9BC2-F2E51902E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05050"/>
            <a:ext cx="781050" cy="226695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C93D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27A32D17-3AE9-49A5-B36A-0B3E5424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434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1x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807D396-F7B2-41C2-98C8-3515BF2D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7434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2x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DE5B9047-1413-427E-8764-22F73D3C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7434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3x</a:t>
            </a:r>
          </a:p>
        </p:txBody>
      </p:sp>
      <p:cxnSp>
        <p:nvCxnSpPr>
          <p:cNvPr id="47" name="connector"/>
          <p:cNvCxnSpPr/>
          <p:nvPr/>
        </p:nvCxnSpPr>
        <p:spPr>
          <a:xfrm xmlns:a="http://schemas.openxmlformats.org/drawingml/2006/main">
            <a:off x="6096000" y="1790700"/>
            <a:ext cx="0" cy="34290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769E0"/>
            </a:solidFill>
            <a:prstDash val="solid"/>
          </a:ln>
        </p:spPr>
      </p:cxn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14F3E5D1-4BA5-4F9E-91CD-E9A2797F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257550"/>
            <a:ext cx="895350" cy="13144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B623EE39-8698-42D7-8F41-2BEE9372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57550"/>
            <a:ext cx="895350" cy="13144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7" name="rect">
            <a:extLst xmlns:a="http://schemas.openxmlformats.org/drawingml/2006/main">
              <a:ext uri="{FF2B5EF4-FFF2-40B4-BE49-F238E27FC236}">
                <a16:creationId xmlns:a16="http://schemas.microsoft.com/office/drawing/2014/main" id="{F630FF63-CC28-4A69-A27F-905715ED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257550"/>
            <a:ext cx="895350" cy="13144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CFF12B57-E531-4732-839A-40A69551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7815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service instances × refresh frequency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3D631358-B08A-45FC-A4D8-074066D6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581650"/>
            <a:ext cx="9791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70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Local decisions scale with requests; control-plane traffic scales with instances and refresh.</a:t>
            </a:r>
          </a:p>
        </p:txBody>
      </p:sp>
    </p:spTree>
    <p:extLst>
      <p:ext uri="{BB962C8B-B14F-4D97-AF65-F5344CB8AC3E}">
        <p14:creationId xmlns:p14="http://schemas.microsoft.com/office/powerpoint/2010/main" val="1138822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ection">
            <a:extLst xmlns:a="http://schemas.openxmlformats.org/drawingml/2006/main">
              <a:ext uri="{FF2B5EF4-FFF2-40B4-BE49-F238E27FC236}">
                <a16:creationId xmlns:a16="http://schemas.microsoft.com/office/drawing/2014/main" id="{660146C5-BA04-4D7E-A89F-B2A4B50B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OPERATING DEMAND  ·  05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65B15A2-C2DC-4F23-B907-2896A79B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One cheap calculation became a shared availability concern</a:t>
            </a:r>
          </a:p>
        </p:txBody>
      </p:sp>
      <p:cxnSp>
        <p:nvCxnSpPr>
          <p:cNvPr id="17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D08017D0-C96A-4EB1-A71D-D9DC6CBF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73D14A4-37F9-4D7A-8679-93AFDFFE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5 / 32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5BF0FA1-2250-4EB4-B653-8F79BA92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4000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90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90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≈50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936BCEE7-BC6F-43FB-BC08-0D39906D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0"/>
            <a:ext cx="3905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experiments per month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and growing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F45ED9FD-A046-4A67-AA07-155C5563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1752600"/>
            <a:ext cx="6153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DEE35E5-62EA-4931-9E78-5801BEF7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266950"/>
            <a:ext cx="5372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69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Which variant is this user in?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2923B505-21FD-4069-A4B7-E6399885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238500"/>
            <a:ext cx="5372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The number of experiments was not the problem.</a:t>
            </a:r>
          </a:p>
          <a:p xmlns:a="http://schemas.openxmlformats.org/drawingml/2006/main">
            <a:pPr algn="ctr">
              <a:buNone/>
              <a:defRPr sz="17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Where the answer came from was.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AFCE83BF-8F10-4C89-8F02-E5370AC1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19700"/>
            <a:ext cx="9182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Placement is an availability decision - not a CPU optimisation.</a:t>
            </a:r>
          </a:p>
        </p:txBody>
      </p:sp>
    </p:spTree>
    <p:extLst>
      <p:ext uri="{BB962C8B-B14F-4D97-AF65-F5344CB8AC3E}">
        <p14:creationId xmlns:p14="http://schemas.microsoft.com/office/powerpoint/2010/main" val="11516960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ection">
            <a:extLst xmlns:a="http://schemas.openxmlformats.org/drawingml/2006/main">
              <a:ext uri="{FF2B5EF4-FFF2-40B4-BE49-F238E27FC236}">
                <a16:creationId xmlns:a16="http://schemas.microsoft.com/office/drawing/2014/main" id="{F4389431-9758-4D7B-9989-3C70DB9E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ALTERNATIVE 1  ·  06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C6141B-545C-46D8-B33F-A8B2B05E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506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The obvious design adds one hop to every experiment-aware request</a:t>
            </a:r>
          </a:p>
        </p:txBody>
      </p:sp>
      <p:cxnSp>
        <p:nvCxnSpPr>
          <p:cNvPr id="32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A6FBF22-F9C9-4038-9B86-DC115EB3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7009A5-7BFA-4AEE-B196-E37167C17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6 / 32</a:t>
            </a:r>
          </a:p>
        </p:txBody>
      </p:sp>
      <p:cxnSp>
        <p:nvCxnSpPr>
          <p:cNvPr id="35" name="connector"/>
          <p:cNvCxnSpPr/>
          <p:nvPr/>
        </p:nvCxnSpPr>
        <p:spPr>
          <a:xfrm xmlns:a="http://schemas.openxmlformats.org/drawingml/2006/main">
            <a:off x="2305050" y="3333750"/>
            <a:ext cx="11620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748CA5"/>
            </a:solidFill>
            <a:prstDash val="solid"/>
          </a:ln>
        </p:spPr>
      </p:cxnSp>
      <p:cxnSp>
        <p:nvCxnSpPr>
          <p:cNvPr id="36" name="connector"/>
          <p:cNvCxnSpPr/>
          <p:nvPr/>
        </p:nvCxnSpPr>
        <p:spPr>
          <a:xfrm xmlns:a="http://schemas.openxmlformats.org/drawingml/2006/main">
            <a:off x="5505450" y="3333750"/>
            <a:ext cx="1162050" cy="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C93D2E"/>
            </a:solidFill>
            <a:prstDash val="solid"/>
          </a:ln>
        </p:spPr>
      </p:cxnSp>
      <p:cxnSp>
        <p:nvCxnSpPr>
          <p:cNvPr id="37" name="connector"/>
          <p:cNvCxnSpPr/>
          <p:nvPr/>
        </p:nvCxnSpPr>
        <p:spPr>
          <a:xfrm xmlns:a="http://schemas.openxmlformats.org/drawingml/2006/main">
            <a:off x="8724900" y="3333750"/>
            <a:ext cx="990600" cy="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C93D2E"/>
            </a:solidFill>
            <a:prstDash val="solid"/>
          </a:ln>
        </p:spPr>
      </p:cxnSp>
      <p:sp>
        <p:nvSpPr>
          <p:cNvPr id="9" name="node">
            <a:extLst xmlns:a="http://schemas.openxmlformats.org/drawingml/2006/main">
              <a:ext uri="{FF2B5EF4-FFF2-40B4-BE49-F238E27FC236}">
                <a16:creationId xmlns:a16="http://schemas.microsoft.com/office/drawing/2014/main" id="{4C8AB368-0A1E-4BA1-B0FC-7A16CCF4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1619250" cy="12573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06E7A4C1-D279-4882-9938-279B2AD2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38450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E9124A9D-32A1-406C-8F21-0466AFC4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19450"/>
            <a:ext cx="1352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customer request</a:t>
            </a:r>
          </a:p>
        </p:txBody>
      </p:sp>
      <p:sp>
        <p:nvSpPr>
          <p:cNvPr id="12" name="node">
            <a:extLst xmlns:a="http://schemas.openxmlformats.org/drawingml/2006/main">
              <a:ext uri="{FF2B5EF4-FFF2-40B4-BE49-F238E27FC236}">
                <a16:creationId xmlns:a16="http://schemas.microsoft.com/office/drawing/2014/main" id="{A31289C6-D82D-4CFD-8739-DF38648F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52700"/>
            <a:ext cx="2038350" cy="1562100"/>
          </a:xfrm>
          <a:prstGeom xmlns:a="http://schemas.openxmlformats.org/drawingml/2006/main" prst="roundRect">
            <a:avLst>
              <a:gd name="adj" fmla="val 548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D730B0E9-2860-4BA7-B568-24DC2E0A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686050"/>
            <a:ext cx="1771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Product service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C8DE0D90-3A22-438F-BDF2-0585181B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067050"/>
            <a:ext cx="1771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must decide before responding</a:t>
            </a:r>
          </a:p>
        </p:txBody>
      </p:sp>
      <p:sp>
        <p:nvSpPr>
          <p:cNvPr id="15" name="node">
            <a:extLst xmlns:a="http://schemas.openxmlformats.org/drawingml/2006/main">
              <a:ext uri="{FF2B5EF4-FFF2-40B4-BE49-F238E27FC236}">
                <a16:creationId xmlns:a16="http://schemas.microsoft.com/office/drawing/2014/main" id="{63836CFB-AB41-41C2-90B4-CFDB2F42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00300"/>
            <a:ext cx="2057400" cy="1866900"/>
          </a:xfrm>
          <a:prstGeom xmlns:a="http://schemas.openxmlformats.org/drawingml/2006/main" prst="roundRect">
            <a:avLst>
              <a:gd name="adj" fmla="val 4592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CDF4776D-3982-4AF5-AC97-EE709ED9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5336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Central A/B service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0BE83358-8303-4D9F-89C5-AE4B4502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914650"/>
            <a:ext cx="1790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which variant?</a:t>
            </a:r>
          </a:p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once per request</a:t>
            </a:r>
          </a:p>
        </p:txBody>
      </p:sp>
      <p:sp>
        <p:nvSpPr>
          <p:cNvPr id="18" name="node">
            <a:extLst xmlns:a="http://schemas.openxmlformats.org/drawingml/2006/main">
              <a:ext uri="{FF2B5EF4-FFF2-40B4-BE49-F238E27FC236}">
                <a16:creationId xmlns:a16="http://schemas.microsoft.com/office/drawing/2014/main" id="{2CFD482C-A7FD-48E0-8B52-88E9AED6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705100"/>
            <a:ext cx="1790700" cy="12573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2108C2C4-3183-49FB-A969-35267472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8384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Response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537DFEB5-BC49-4B9A-B6EA-D7FE1C9A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219450"/>
            <a:ext cx="152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after decision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F4D1B115-5120-461E-9C4C-CB36B299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8196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+1 network hop · shared p99 · shared failure domain</a:t>
            </a:r>
          </a:p>
        </p:txBody>
      </p:sp>
    </p:spTree>
    <p:extLst>
      <p:ext uri="{BB962C8B-B14F-4D97-AF65-F5344CB8AC3E}">
        <p14:creationId xmlns:p14="http://schemas.microsoft.com/office/powerpoint/2010/main" val="17705507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ection">
            <a:extLst xmlns:a="http://schemas.openxmlformats.org/drawingml/2006/main">
              <a:ext uri="{FF2B5EF4-FFF2-40B4-BE49-F238E27FC236}">
                <a16:creationId xmlns:a16="http://schemas.microsoft.com/office/drawing/2014/main" id="{469D6BC8-4C91-46AD-9CDD-5FAE3D84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WHY THE HOP HURTS  ·  07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1A6B96-9600-45F9-93E8-6C3CE6CB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 request-time decision service makes failure contagious</a:t>
            </a:r>
          </a:p>
        </p:txBody>
      </p:sp>
      <p:cxnSp>
        <p:nvCxnSpPr>
          <p:cNvPr id="22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70D4557-6E05-47D5-97C8-B25E1D61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9AFA99B-CBD0-42F6-BD5C-F7EF775E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7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5E303DE4-9965-49DF-850B-E0456B35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90700"/>
            <a:ext cx="3390900" cy="2781300"/>
          </a:xfrm>
          <a:prstGeom xmlns:a="http://schemas.openxmlformats.org/drawingml/2006/main" prst="roundRect">
            <a:avLst>
              <a:gd name="adj" fmla="val 3425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CED84F96-A010-4180-BBEA-38D9FA2B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24100"/>
            <a:ext cx="2895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Latency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9B49AF7-C353-4A16-945E-8C813B69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19450"/>
            <a:ext cx="28956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Its p99 becomes part of every caller's p99.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2F389CA5-0DE1-4ADB-A9CA-2F0F82C3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90700"/>
            <a:ext cx="3390900" cy="2781300"/>
          </a:xfrm>
          <a:prstGeom xmlns:a="http://schemas.openxmlformats.org/drawingml/2006/main" prst="roundRect">
            <a:avLst>
              <a:gd name="adj" fmla="val 3425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CE16743-EB68-4DED-B0AB-A413AF34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24100"/>
            <a:ext cx="2895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Load amplification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49E5FE2F-350D-4502-83F8-5A28B053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19450"/>
            <a:ext cx="28956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99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Peak customer RPS becomes peak internal decision RPS.</a:t>
            </a:r>
          </a:p>
        </p:txBody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958E922D-720D-44AC-8637-EBE18352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790700"/>
            <a:ext cx="3390900" cy="2781300"/>
          </a:xfrm>
          <a:prstGeom xmlns:a="http://schemas.openxmlformats.org/drawingml/2006/main" prst="roundRect">
            <a:avLst>
              <a:gd name="adj" fmla="val 3425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B9596974-C0AB-42C5-8D5C-CA426C61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324100"/>
            <a:ext cx="2895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Blast radius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E8500B7D-34F1-4934-9150-627C1D99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219450"/>
            <a:ext cx="28956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99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 decision-service incident spreads across unrelated product paths.</a:t>
            </a:r>
          </a:p>
        </p:txBody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B3D34626-248A-48C4-A41E-8993FBB18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72050"/>
            <a:ext cx="97917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6618B242-DB5D-4955-BE95-1A594E60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162550"/>
            <a:ext cx="9220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82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HTTP-header assignment avoids the central call, but grows into a cross-service serialization contract.</a:t>
            </a:r>
          </a:p>
        </p:txBody>
      </p:sp>
    </p:spTree>
    <p:extLst>
      <p:ext uri="{BB962C8B-B14F-4D97-AF65-F5344CB8AC3E}">
        <p14:creationId xmlns:p14="http://schemas.microsoft.com/office/powerpoint/2010/main" val="15162603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section">
            <a:extLst xmlns:a="http://schemas.openxmlformats.org/drawingml/2006/main">
              <a:ext uri="{FF2B5EF4-FFF2-40B4-BE49-F238E27FC236}">
                <a16:creationId xmlns:a16="http://schemas.microsoft.com/office/drawing/2014/main" id="{C71CA71F-446A-42AF-94AC-C74082EE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LOCAL EVALUATION  ·  08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184C09-6DF3-4C62-B886-DBC5D52A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Publish configuration; resolve where the request already is</a:t>
            </a:r>
          </a:p>
        </p:txBody>
      </p:sp>
      <p:cxnSp>
        <p:nvCxnSpPr>
          <p:cNvPr id="46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5FE38F5A-CE0C-42AF-8D80-D9A7EB6E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48888FB-ECFA-43A0-8B5D-C1B9C877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8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D36D48C4-C845-4F7D-AA2C-B5AAADD1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62100"/>
            <a:ext cx="5334000" cy="781050"/>
          </a:xfrm>
          <a:prstGeom xmlns:a="http://schemas.openxmlformats.org/drawingml/2006/main" prst="roundRect">
            <a:avLst>
              <a:gd name="adj" fmla="val 12195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9C693E4-E42F-4C36-ADF8-897534B2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1714500"/>
            <a:ext cx="4800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EXPERIMENT CONTROL PLANE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11B5618D-61B1-40CB-AB85-EC3EF1C8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000250"/>
            <a:ext cx="4800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configuration · targeting · allocation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45795E6-5FF2-4905-8303-16993AA9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003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poll + cache ↓</a:t>
            </a:r>
          </a:p>
        </p:txBody>
      </p:sp>
      <p:cxnSp>
        <p:nvCxnSpPr>
          <p:cNvPr id="53" name="connector"/>
          <p:cNvCxnSpPr/>
          <p:nvPr/>
        </p:nvCxnSpPr>
        <p:spPr>
          <a:xfrm xmlns:a="http://schemas.openxmlformats.org/drawingml/2006/main">
            <a:off x="2914650" y="350520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cxnSp>
        <p:nvCxnSpPr>
          <p:cNvPr id="54" name="connector"/>
          <p:cNvCxnSpPr/>
          <p:nvPr/>
        </p:nvCxnSpPr>
        <p:spPr>
          <a:xfrm xmlns:a="http://schemas.openxmlformats.org/drawingml/2006/main">
            <a:off x="8515350" y="3505200"/>
            <a:ext cx="7048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cxnSp>
        <p:nvCxnSpPr>
          <p:cNvPr id="55" name="connector"/>
          <p:cNvCxnSpPr/>
          <p:nvPr/>
        </p:nvCxnSpPr>
        <p:spPr>
          <a:xfrm xmlns:a="http://schemas.openxmlformats.org/drawingml/2006/main">
            <a:off x="5619750" y="5124450"/>
            <a:ext cx="7239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sp>
        <p:nvSpPr>
          <p:cNvPr id="13" name="node">
            <a:extLst xmlns:a="http://schemas.openxmlformats.org/drawingml/2006/main">
              <a:ext uri="{FF2B5EF4-FFF2-40B4-BE49-F238E27FC236}">
                <a16:creationId xmlns:a16="http://schemas.microsoft.com/office/drawing/2014/main" id="{707C6DEC-C555-4656-93BE-AF27FCEF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76550"/>
            <a:ext cx="2286000" cy="12573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13784F7-99FE-4982-9DD8-F5D01709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2019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Mobile client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107A5C64-DA7B-4A14-87AB-C3BDBE7B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90900"/>
            <a:ext cx="2019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receives relevant settings</a:t>
            </a:r>
          </a:p>
        </p:txBody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52F213B3-BAA7-4BF0-A313-5F218D7D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05100"/>
            <a:ext cx="4838700" cy="16002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8D4E6D81-CD39-4828-AAFA-3A767086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895600"/>
            <a:ext cx="430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REQUEST-OWNING SERVICE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3958A1F8-4489-4ED6-A22F-845EAC3A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276600"/>
            <a:ext cx="430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Local SDK resolves the variant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57EB45D5-157A-4618-81DB-ED7E074D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810000"/>
            <a:ext cx="4305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stable id + cached config + local context</a:t>
            </a:r>
          </a:p>
        </p:txBody>
      </p:sp>
      <p:sp>
        <p:nvSpPr>
          <p:cNvPr id="20" name="node">
            <a:extLst xmlns:a="http://schemas.openxmlformats.org/drawingml/2006/main">
              <a:ext uri="{FF2B5EF4-FFF2-40B4-BE49-F238E27FC236}">
                <a16:creationId xmlns:a16="http://schemas.microsoft.com/office/drawing/2014/main" id="{54FCBC58-BE52-4D54-ABDB-2F7D9EED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876550"/>
            <a:ext cx="2286000" cy="12573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55E59489-7BFB-43A1-BC22-610EF6AE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009900"/>
            <a:ext cx="2019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Product behaviour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125275FB-E265-4355-AB3F-13217B16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390900"/>
            <a:ext cx="20193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variant applied now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94DCF30E-DC69-4B36-A5F9-C567EBC05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362450"/>
            <a:ext cx="1828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async event ↓</a:t>
            </a:r>
          </a:p>
        </p:txBody>
      </p:sp>
      <p:sp>
        <p:nvSpPr>
          <p:cNvPr id="24" name="node">
            <a:extLst xmlns:a="http://schemas.openxmlformats.org/drawingml/2006/main">
              <a:ext uri="{FF2B5EF4-FFF2-40B4-BE49-F238E27FC236}">
                <a16:creationId xmlns:a16="http://schemas.microsoft.com/office/drawing/2014/main" id="{A9950E9D-0843-4853-90C2-EE78000C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667250"/>
            <a:ext cx="2476500" cy="895350"/>
          </a:xfrm>
          <a:prstGeom xmlns:a="http://schemas.openxmlformats.org/drawingml/2006/main" prst="roundRect">
            <a:avLst>
              <a:gd name="adj" fmla="val 957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25" name="text">
            <a:extLst xmlns:a="http://schemas.openxmlformats.org/drawingml/2006/main">
              <a:ext uri="{FF2B5EF4-FFF2-40B4-BE49-F238E27FC236}">
                <a16:creationId xmlns:a16="http://schemas.microsoft.com/office/drawing/2014/main" id="{451448CA-77A0-4387-A01E-391E2211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800600"/>
            <a:ext cx="2209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Kafka</a:t>
            </a:r>
          </a:p>
        </p:txBody>
      </p:sp>
      <p:sp>
        <p:nvSpPr>
          <p:cNvPr id="26" name="text">
            <a:extLst xmlns:a="http://schemas.openxmlformats.org/drawingml/2006/main">
              <a:ext uri="{FF2B5EF4-FFF2-40B4-BE49-F238E27FC236}">
                <a16:creationId xmlns:a16="http://schemas.microsoft.com/office/drawing/2014/main" id="{24549775-0E93-465E-BF54-71447938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181600"/>
            <a:ext cx="2209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assignment / exposure</a:t>
            </a:r>
          </a:p>
        </p:txBody>
      </p:sp>
      <p:sp>
        <p:nvSpPr>
          <p:cNvPr id="27" name="node">
            <a:extLst xmlns:a="http://schemas.openxmlformats.org/drawingml/2006/main">
              <a:ext uri="{FF2B5EF4-FFF2-40B4-BE49-F238E27FC236}">
                <a16:creationId xmlns:a16="http://schemas.microsoft.com/office/drawing/2014/main" id="{15E8D103-26CF-48D5-A393-1CFAE79C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67250"/>
            <a:ext cx="2724150" cy="895350"/>
          </a:xfrm>
          <a:prstGeom xmlns:a="http://schemas.openxmlformats.org/drawingml/2006/main" prst="roundRect">
            <a:avLst>
              <a:gd name="adj" fmla="val 957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14283F"/>
            </a:solidFill>
            <a:prstDash val="solid"/>
          </a:ln>
        </p:spPr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36849ECA-E399-4733-B201-831AB65C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00600"/>
            <a:ext cx="2457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Warehouse</a:t>
            </a:r>
          </a:p>
        </p:txBody>
      </p:sp>
      <p:sp>
        <p:nvSpPr>
          <p:cNvPr id="29" name="text">
            <a:extLst xmlns:a="http://schemas.openxmlformats.org/drawingml/2006/main">
              <a:ext uri="{FF2B5EF4-FFF2-40B4-BE49-F238E27FC236}">
                <a16:creationId xmlns:a16="http://schemas.microsoft.com/office/drawing/2014/main" id="{BC75A8C0-9D64-4427-A419-ADB91AC3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81600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join business outcomes</a:t>
            </a:r>
          </a:p>
        </p:txBody>
      </p:sp>
      <p:sp>
        <p:nvSpPr>
          <p:cNvPr id="30" name="rect">
            <a:extLst xmlns:a="http://schemas.openxmlformats.org/drawingml/2006/main">
              <a:ext uri="{FF2B5EF4-FFF2-40B4-BE49-F238E27FC236}">
                <a16:creationId xmlns:a16="http://schemas.microsoft.com/office/drawing/2014/main" id="{F1300EA5-9C97-4C83-8F21-076BD67F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100965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text">
            <a:extLst xmlns:a="http://schemas.openxmlformats.org/drawingml/2006/main">
              <a:ext uri="{FF2B5EF4-FFF2-40B4-BE49-F238E27FC236}">
                <a16:creationId xmlns:a16="http://schemas.microsoft.com/office/drawing/2014/main" id="{2E952004-1450-487D-8161-ED3A09A0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791200"/>
            <a:ext cx="9486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391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0 request-path calls to the A/B platform — by construction, not by tuning.</a:t>
            </a:r>
          </a:p>
        </p:txBody>
      </p:sp>
    </p:spTree>
    <p:extLst>
      <p:ext uri="{BB962C8B-B14F-4D97-AF65-F5344CB8AC3E}">
        <p14:creationId xmlns:p14="http://schemas.microsoft.com/office/powerpoint/2010/main" val="11410349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ection">
            <a:extLst xmlns:a="http://schemas.openxmlformats.org/drawingml/2006/main">
              <a:ext uri="{FF2B5EF4-FFF2-40B4-BE49-F238E27FC236}">
                <a16:creationId xmlns:a16="http://schemas.microsoft.com/office/drawing/2014/main" id="{78F682AD-7F62-4BF9-81B4-CEEF98E4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MECHANISM  ·  09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70AB09-69B9-4200-ACC7-BE6DE94C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The request path is one deterministic computation</a:t>
            </a:r>
          </a:p>
        </p:txBody>
      </p:sp>
      <p:cxnSp>
        <p:nvCxnSpPr>
          <p:cNvPr id="23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79E9D0E7-7E3A-47D1-AB22-DD540276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5FDBB4C-6F3D-4B9E-85F3-0AA334E7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9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710072B0-4928-47B4-B080-82F3BD31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619250"/>
            <a:ext cx="99441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DD3A4A5-9429-4A7E-A734-902C2A9F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431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51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bucket = hash(installationId) mod 100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28454D3E-DE43-4225-8204-A1E31DD7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90900" cy="1752600"/>
          </a:xfrm>
          <a:prstGeom xmlns:a="http://schemas.openxmlformats.org/drawingml/2006/main" prst="roundRect">
            <a:avLst>
              <a:gd name="adj" fmla="val 5435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F04015B-B2D0-4E60-8F76-4ABEBFD9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Pull + cache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8E272879-46EF-4C6C-86A9-3458433B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57650"/>
            <a:ext cx="2933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Refresh experiment configuration on a timer.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DA768D8B-EAD5-4BB0-A3A4-F290124B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143250"/>
            <a:ext cx="3390900" cy="1752600"/>
          </a:xfrm>
          <a:prstGeom xmlns:a="http://schemas.openxmlformats.org/drawingml/2006/main" prst="roundRect">
            <a:avLst>
              <a:gd name="adj" fmla="val 5435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0320597F-257C-4847-9D90-D8B01EA3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448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Resolve locally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41C9AC71-9FDE-49E8-AC2A-F827AA4E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57650"/>
            <a:ext cx="2933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Use installationId; userId for authenticated-only experiments.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1E220920-9A64-4D49-80B0-7FB701CA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43250"/>
            <a:ext cx="3390900" cy="1752600"/>
          </a:xfrm>
          <a:prstGeom xmlns:a="http://schemas.openxmlformats.org/drawingml/2006/main" prst="roundRect">
            <a:avLst>
              <a:gd name="adj" fmla="val 5435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FD2181E0-D4B0-47C3-B9C0-A8A7B86A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448050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Separate cohorts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FEFF70E1-3907-45CA-8E30-546CA44E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57650"/>
            <a:ext cx="29337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Use disjoint ranges when experiments must not overlap.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7A25777C-9EA0-4B62-A548-2ED791DA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372100"/>
            <a:ext cx="9982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The published implementation used stable identifiers and disjoint ranges - no experiment-id salting is claimed here.</a:t>
            </a:r>
          </a:p>
        </p:txBody>
      </p:sp>
    </p:spTree>
    <p:extLst>
      <p:ext uri="{BB962C8B-B14F-4D97-AF65-F5344CB8AC3E}">
        <p14:creationId xmlns:p14="http://schemas.microsoft.com/office/powerpoint/2010/main" val="20616250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ection">
            <a:extLst xmlns:a="http://schemas.openxmlformats.org/drawingml/2006/main">
              <a:ext uri="{FF2B5EF4-FFF2-40B4-BE49-F238E27FC236}">
                <a16:creationId xmlns:a16="http://schemas.microsoft.com/office/drawing/2014/main" id="{92D78152-FB8E-4F9F-ADBD-7CC84655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TELEMETRY  ·  10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E4BA637-AC0F-463B-ADD2-062D83BA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Evidence flows asynchronously too</a:t>
            </a:r>
          </a:p>
        </p:txBody>
      </p:sp>
      <p:cxnSp>
        <p:nvCxnSpPr>
          <p:cNvPr id="28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D52C4298-5921-4C4C-A9CF-B136D726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3D388D5-63F8-4433-9086-5962B1F9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10 / 32</a:t>
            </a:r>
          </a:p>
        </p:txBody>
      </p:sp>
      <p:cxnSp>
        <p:nvCxnSpPr>
          <p:cNvPr id="31" name="connector"/>
          <p:cNvCxnSpPr/>
          <p:nvPr/>
        </p:nvCxnSpPr>
        <p:spPr>
          <a:xfrm xmlns:a="http://schemas.openxmlformats.org/drawingml/2006/main">
            <a:off x="2800350" y="3219450"/>
            <a:ext cx="15621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748CA5"/>
            </a:solidFill>
            <a:prstDash val="solid"/>
          </a:ln>
        </p:spPr>
      </p:cxnSp>
      <p:cxnSp>
        <p:nvCxnSpPr>
          <p:cNvPr id="32" name="connector"/>
          <p:cNvCxnSpPr/>
          <p:nvPr/>
        </p:nvCxnSpPr>
        <p:spPr>
          <a:xfrm xmlns:a="http://schemas.openxmlformats.org/drawingml/2006/main">
            <a:off x="7258050" y="3219450"/>
            <a:ext cx="15621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748CA5"/>
            </a:solidFill>
            <a:prstDash val="solid"/>
          </a:ln>
        </p:spPr>
      </p:cxnSp>
      <p:sp>
        <p:nvSpPr>
          <p:cNvPr id="8" name="node">
            <a:extLst xmlns:a="http://schemas.openxmlformats.org/drawingml/2006/main">
              <a:ext uri="{FF2B5EF4-FFF2-40B4-BE49-F238E27FC236}">
                <a16:creationId xmlns:a16="http://schemas.microsoft.com/office/drawing/2014/main" id="{6B14CDB0-A57B-41B5-8B88-A4B437AD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33650"/>
            <a:ext cx="2171700" cy="142875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3C3EA06-3A41-4C0E-AE63-446AAAB5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Runtime service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51E465B-A005-44BC-B93B-AC192770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1905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assignment / exposure event</a:t>
            </a:r>
          </a:p>
        </p:txBody>
      </p:sp>
      <p:sp>
        <p:nvSpPr>
          <p:cNvPr id="11" name="node">
            <a:extLst xmlns:a="http://schemas.openxmlformats.org/drawingml/2006/main">
              <a:ext uri="{FF2B5EF4-FFF2-40B4-BE49-F238E27FC236}">
                <a16:creationId xmlns:a16="http://schemas.microsoft.com/office/drawing/2014/main" id="{7B331905-85B1-4108-98F9-43D101C1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43150"/>
            <a:ext cx="2895600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17304C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E0DC3890-751A-42CC-9793-BF13DA65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765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Kafka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9D5C8F4-919C-4ECC-9168-2707B1D7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57500"/>
            <a:ext cx="26289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buffers runtime from analytical storage</a:t>
            </a:r>
          </a:p>
        </p:txBody>
      </p:sp>
      <p:sp>
        <p:nvSpPr>
          <p:cNvPr id="14" name="node">
            <a:extLst xmlns:a="http://schemas.openxmlformats.org/drawingml/2006/main">
              <a:ext uri="{FF2B5EF4-FFF2-40B4-BE49-F238E27FC236}">
                <a16:creationId xmlns:a16="http://schemas.microsoft.com/office/drawing/2014/main" id="{B18889C1-7F40-409E-BA57-662BA6E2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533650"/>
            <a:ext cx="2743200" cy="142875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ECE8E28A-0194-451D-B187-34056750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Warehouse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3F87F738-2787-4E1D-B5A8-3868AF92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048000"/>
            <a:ext cx="2476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join conversion, retention and value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518A4840-8934-42C6-920D-F0EB7CA2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800600"/>
            <a:ext cx="8991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 slow warehouse must not slow customer requests.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D188545A-5412-48A2-BD21-E64E1E5C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467350"/>
            <a:ext cx="845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Product analytics may be exploratory; the warehouse remains authoritative.</a:t>
            </a:r>
          </a:p>
        </p:txBody>
      </p:sp>
    </p:spTree>
    <p:extLst>
      <p:ext uri="{BB962C8B-B14F-4D97-AF65-F5344CB8AC3E}">
        <p14:creationId xmlns:p14="http://schemas.microsoft.com/office/powerpoint/2010/main" val="5983265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ection">
            <a:extLst xmlns:a="http://schemas.openxmlformats.org/drawingml/2006/main">
              <a:ext uri="{FF2B5EF4-FFF2-40B4-BE49-F238E27FC236}">
                <a16:creationId xmlns:a16="http://schemas.microsoft.com/office/drawing/2014/main" id="{9CED352F-51E0-4A39-B879-07AF2660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BOUNDED FAILURE  ·  11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744511-0AF2-49A2-B7BF-0EB55D24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When the A/B platform fails, the request path does not</a:t>
            </a:r>
          </a:p>
        </p:txBody>
      </p:sp>
      <p:cxnSp>
        <p:nvCxnSpPr>
          <p:cNvPr id="30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4FAB8716-528C-4F9A-BF0E-5ECDF303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8E42CD9-A66B-4E85-A45B-4ED5D118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11 / 32</a:t>
            </a:r>
          </a:p>
        </p:txBody>
      </p:sp>
      <p:cxnSp>
        <p:nvCxnSpPr>
          <p:cNvPr id="33" name="connector"/>
          <p:cNvCxnSpPr/>
          <p:nvPr/>
        </p:nvCxnSpPr>
        <p:spPr>
          <a:xfrm xmlns:a="http://schemas.openxmlformats.org/drawingml/2006/main">
            <a:off x="2876550" y="3238500"/>
            <a:ext cx="1333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cxnSp>
        <p:nvCxnSpPr>
          <p:cNvPr id="34" name="connector"/>
          <p:cNvCxnSpPr/>
          <p:nvPr/>
        </p:nvCxnSpPr>
        <p:spPr>
          <a:xfrm xmlns:a="http://schemas.openxmlformats.org/drawingml/2006/main">
            <a:off x="7981950" y="3238500"/>
            <a:ext cx="1333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1769E0"/>
            </a:solidFill>
            <a:prstDash val="solid"/>
          </a:ln>
        </p:spPr>
      </p:cxnSp>
      <p:sp>
        <p:nvSpPr>
          <p:cNvPr id="8" name="node">
            <a:extLst xmlns:a="http://schemas.openxmlformats.org/drawingml/2006/main">
              <a:ext uri="{FF2B5EF4-FFF2-40B4-BE49-F238E27FC236}">
                <a16:creationId xmlns:a16="http://schemas.microsoft.com/office/drawing/2014/main" id="{1118C669-72C2-4AEA-977A-FE7CB561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47950"/>
            <a:ext cx="2247900" cy="1333500"/>
          </a:xfrm>
          <a:prstGeom xmlns:a="http://schemas.openxmlformats.org/drawingml/2006/main" prst="roundRect">
            <a:avLst>
              <a:gd name="adj" fmla="val 6429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FD9F70B-8E0A-4AF2-8C69-C23F8F9D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8130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Last-known config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8F4E47F1-6E43-468B-A59E-6055E4D2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62300"/>
            <a:ext cx="1981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held in memory</a:t>
            </a:r>
          </a:p>
        </p:txBody>
      </p:sp>
      <p:sp>
        <p:nvSpPr>
          <p:cNvPr id="11" name="node">
            <a:extLst xmlns:a="http://schemas.openxmlformats.org/drawingml/2006/main">
              <a:ext uri="{FF2B5EF4-FFF2-40B4-BE49-F238E27FC236}">
                <a16:creationId xmlns:a16="http://schemas.microsoft.com/office/drawing/2014/main" id="{153DF835-133B-4565-BD99-964DC154F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647950"/>
            <a:ext cx="3771900" cy="1333500"/>
          </a:xfrm>
          <a:prstGeom xmlns:a="http://schemas.openxmlformats.org/drawingml/2006/main" prst="roundRect">
            <a:avLst>
              <a:gd name="adj" fmla="val 6429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FAA53A4-4530-4C18-B45D-C49D5660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8130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Control plane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8E1D82E-0605-47BF-BBB2-0BA9BF8F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62300"/>
            <a:ext cx="3505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temporarily unavailable</a:t>
            </a:r>
          </a:p>
        </p:txBody>
      </p:sp>
      <p:sp>
        <p:nvSpPr>
          <p:cNvPr id="14" name="node">
            <a:extLst xmlns:a="http://schemas.openxmlformats.org/drawingml/2006/main">
              <a:ext uri="{FF2B5EF4-FFF2-40B4-BE49-F238E27FC236}">
                <a16:creationId xmlns:a16="http://schemas.microsoft.com/office/drawing/2014/main" id="{A0986D1B-436F-42D4-9568-CA28AFC6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647950"/>
            <a:ext cx="2247900" cy="1333500"/>
          </a:xfrm>
          <a:prstGeom xmlns:a="http://schemas.openxmlformats.org/drawingml/2006/main" prst="roundRect">
            <a:avLst>
              <a:gd name="adj" fmla="val 6429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32EE10E-4CB6-42D7-9783-24992F07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78130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Customer request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AC6BCA30-2820-4CC6-8BC3-82265C97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162300"/>
            <a:ext cx="1981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continues normally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860FCDB6-26A5-4C94-819D-53B600DB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7200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The cost of failure is delayed propagation.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70E2345C-FE28-4057-8482-AA1EE6C3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162550"/>
            <a:ext cx="800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Not a failed checkout. Not a cascading timeout.</a:t>
            </a:r>
          </a:p>
        </p:txBody>
      </p:sp>
      <p:sp>
        <p:nvSpPr>
          <p:cNvPr id="19" name="rect">
            <a:extLst xmlns:a="http://schemas.openxmlformats.org/drawingml/2006/main">
              <a:ext uri="{FF2B5EF4-FFF2-40B4-BE49-F238E27FC236}">
                <a16:creationId xmlns:a16="http://schemas.microsoft.com/office/drawing/2014/main" id="{420DB017-5007-47CA-8EFE-6C703D38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10250"/>
            <a:ext cx="100965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E60A25A4-B691-495B-92CD-70D5A2D4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9055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5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 control-plane outage delays changes; it does not fail checkout.</a:t>
            </a:r>
          </a:p>
        </p:txBody>
      </p:sp>
    </p:spTree>
    <p:extLst>
      <p:ext uri="{BB962C8B-B14F-4D97-AF65-F5344CB8AC3E}">
        <p14:creationId xmlns:p14="http://schemas.microsoft.com/office/powerpoint/2010/main" val="118911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ection">
            <a:extLst xmlns:a="http://schemas.openxmlformats.org/drawingml/2006/main">
              <a:ext uri="{FF2B5EF4-FFF2-40B4-BE49-F238E27FC236}">
                <a16:creationId xmlns:a16="http://schemas.microsoft.com/office/drawing/2014/main" id="{61F0FDF4-51AA-4A7C-AA77-40036153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BUILD ECONOMICS  ·  12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4EDFE1-5742-4047-8FEE-C4669579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 small runtime surface kept the build bounded</a:t>
            </a:r>
          </a:p>
        </p:txBody>
      </p:sp>
      <p:cxnSp>
        <p:nvCxnSpPr>
          <p:cNvPr id="2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DE70B093-A65A-4E5F-99E5-38068ECEC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A70A5EE-AEC8-4521-B631-9B06C119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12 / 32</a:t>
            </a:r>
          </a:p>
        </p:txBody>
      </p:sp>
      <p:sp>
        <p:nvSpPr>
          <p:cNvPr id="6" name="metric-bg">
            <a:extLst xmlns:a="http://schemas.openxmlformats.org/drawingml/2006/main">
              <a:ext uri="{FF2B5EF4-FFF2-40B4-BE49-F238E27FC236}">
                <a16:creationId xmlns:a16="http://schemas.microsoft.com/office/drawing/2014/main" id="{E7B774C5-9800-4965-972C-DEEC4B84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33550"/>
            <a:ext cx="295275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2556D017-ED83-463B-9952-E10DB82C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2800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≈42</a:t>
            </a:r>
          </a:p>
        </p:txBody>
      </p:sp>
      <p:sp>
        <p:nvSpPr>
          <p:cNvPr id="8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E769C5DE-0CD7-4206-87DC-5C92C26F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28003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person-days to first production</a:t>
            </a:r>
          </a:p>
        </p:txBody>
      </p:sp>
      <p:sp>
        <p:nvSpPr>
          <p:cNvPr id="9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69C0301D-0F2E-4D0F-BA30-49C4EE32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Engineering-delivery estimate</a:t>
            </a:r>
          </a:p>
        </p:txBody>
      </p:sp>
      <p:sp>
        <p:nvSpPr>
          <p:cNvPr id="10" name="metric-bg">
            <a:extLst xmlns:a="http://schemas.openxmlformats.org/drawingml/2006/main">
              <a:ext uri="{FF2B5EF4-FFF2-40B4-BE49-F238E27FC236}">
                <a16:creationId xmlns:a16="http://schemas.microsoft.com/office/drawing/2014/main" id="{9F2EAC3D-76E5-48F7-A5E4-034B6E65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33550"/>
            <a:ext cx="295275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1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D8386599-D560-444E-9699-A29FC167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809750"/>
            <a:ext cx="2800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≈50</a:t>
            </a:r>
          </a:p>
        </p:txBody>
      </p:sp>
      <p:sp>
        <p:nvSpPr>
          <p:cNvPr id="12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84BF5D96-8C74-40D9-A7DE-BECD28C5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47950"/>
            <a:ext cx="28003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experiments per month and growing</a:t>
            </a:r>
          </a:p>
        </p:txBody>
      </p:sp>
      <p:sp>
        <p:nvSpPr>
          <p:cNvPr id="13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3A5321E4-198A-49B1-9F64-86C8B0C7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8100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Observed operating cadence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DB4D3944-148A-409A-B3FA-0C71445E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33550"/>
            <a:ext cx="3238500" cy="24765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B04A5B21-478D-4A36-A04E-471F5554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3835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Break-even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571A4BFA-64C3-4A35-8C57-661347AD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9080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8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months,</a:t>
            </a:r>
          </a:p>
          <a:p xmlns:a="http://schemas.openxmlformats.org/drawingml/2006/main">
            <a:pPr algn="ctr">
              <a:buNone/>
              <a:def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not years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B803E742-9404-49EF-8FDA-B4889450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38550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5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against enterprise MAU / seat / event pricing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695C2E11-7BAD-4647-80E2-3DBE2AFA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029200"/>
            <a:ext cx="9753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38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Architecture, data control and TCO aligned. This is not a universal build recommendation.</a:t>
            </a:r>
          </a:p>
        </p:txBody>
      </p:sp>
    </p:spTree>
    <p:extLst>
      <p:ext uri="{BB962C8B-B14F-4D97-AF65-F5344CB8AC3E}">
        <p14:creationId xmlns:p14="http://schemas.microsoft.com/office/powerpoint/2010/main" val="2980084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ection">
            <a:extLst xmlns:a="http://schemas.openxmlformats.org/drawingml/2006/main">
              <a:ext uri="{FF2B5EF4-FFF2-40B4-BE49-F238E27FC236}">
                <a16:creationId xmlns:a16="http://schemas.microsoft.com/office/drawing/2014/main" id="{7E0FC3FC-241A-4434-A59E-DDF509C8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MEASUREMENT HONESTY  ·  13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AA7571-1E52-4DF6-B0D0-0DEAC494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Performance numbers need a measurement boundary</a:t>
            </a:r>
          </a:p>
        </p:txBody>
      </p:sp>
      <p:cxnSp>
        <p:nvCxnSpPr>
          <p:cNvPr id="20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8A6E4CDD-A6C5-4CB0-AD8A-D5A839A7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FD24861-A247-48DD-92ED-3F59749B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13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94FBB487-83E7-4737-AB23-09D99C2C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238750" cy="3429000"/>
          </a:xfrm>
          <a:prstGeom xmlns:a="http://schemas.openxmlformats.org/drawingml/2006/main" prst="roundRect">
            <a:avLst>
              <a:gd name="adj" fmla="val 277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5225ECC-534D-44E2-A8AA-89FB5A5A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24050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OBSERVED TELEMETRY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6B26D30-9836-4595-9584-74A9426A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812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630"/>
          </a:bodyPr>
          <a:lstStyle xmlns:a="http://schemas.openxmlformats.org/drawingml/2006/main"/>
          <a:p xmlns:a="http://schemas.openxmlformats.org/drawingml/2006/main">
            <a:pPr algn="l">
              <a:buNone/>
              <a:defRPr sz="33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≈4 ms p95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FFF1B11-9D72-48B5-8740-B8B4CD15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24200"/>
            <a:ext cx="4667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≈0.1 CPU core per pod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 replicas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2FDDBDE-B0D3-49F8-AB25-F3AC1BBB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WebSocket delivery layer · same cluster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24-hour per-pod telemetry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DCE3977F-75EC-4910-B3E5-97B9D07F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19250"/>
            <a:ext cx="5238750" cy="3429000"/>
          </a:xfrm>
          <a:prstGeom xmlns:a="http://schemas.openxmlformats.org/drawingml/2006/main" prst="roundRect">
            <a:avLst>
              <a:gd name="adj" fmla="val 2778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08DF81C-EBF9-4327-82C1-5471F503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924050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WHAT IT DOES NOT MEASURE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5EAB8A9A-8932-479A-97F0-3D7AA9B2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457450"/>
            <a:ext cx="46672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Not the A/B SDK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Not end-to-end latency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Not user-perceived rendering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Not a fleet-wide percentile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DDD2CE0-C98F-472D-9DE9-704A9D40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3911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2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The zero-hop A/B claim is architectural: there is no experiment-service call left to benchmark.</a:t>
            </a:r>
          </a:p>
        </p:txBody>
      </p:sp>
    </p:spTree>
    <p:extLst>
      <p:ext uri="{BB962C8B-B14F-4D97-AF65-F5344CB8AC3E}">
        <p14:creationId xmlns:p14="http://schemas.microsoft.com/office/powerpoint/2010/main" val="9136699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">
            <a:extLst xmlns:a="http://schemas.openxmlformats.org/drawingml/2006/main">
              <a:ext uri="{FF2B5EF4-FFF2-40B4-BE49-F238E27FC236}">
                <a16:creationId xmlns:a16="http://schemas.microsoft.com/office/drawing/2014/main" id="{405EBE53-6C66-409E-A9F8-5C0C3501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EXPERIMENT VALIDITY  ·  14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C6FA223-5F51-46A0-86C5-A7E7D873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Fast assignment does not guarantee valid conclusions</a:t>
            </a:r>
          </a:p>
        </p:txBody>
      </p:sp>
      <p:cxnSp>
        <p:nvCxnSpPr>
          <p:cNvPr id="18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ECEB18CD-5974-4640-A4FF-9CA5D555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145EA28-E1F6-44E3-856B-98E7AD66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14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E4C80354-950C-40C6-94F6-F5F24E92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5086350" cy="3371850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DADC8DC-1AF8-437C-BF13-733714201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8120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RUNTIME LAYER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A45D610B-E56A-40F4-9C86-380B2DA9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90800"/>
            <a:ext cx="4476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deterministic buckets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sticky assignment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mutually exclusive cohorts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asynchronous events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A025360A-7C43-453D-B7E8-B6A4FBB6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695450"/>
            <a:ext cx="5086350" cy="3371850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A864D69-7D7F-45F5-B225-AD0AB804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98120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WAREHOUSE LAYER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F6F1FC7-EBEF-4DD8-BA8E-855097E9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590800"/>
            <a:ext cx="4476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SRM checks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A/A tests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pre-registered guardrails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multiple-metric correction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336E755-63BF-4449-93E4-90BC00A5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48300"/>
            <a:ext cx="895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A cheap assignment can still produce an expensive false conclusion.</a:t>
            </a:r>
          </a:p>
        </p:txBody>
      </p:sp>
    </p:spTree>
    <p:extLst>
      <p:ext uri="{BB962C8B-B14F-4D97-AF65-F5344CB8AC3E}">
        <p14:creationId xmlns:p14="http://schemas.microsoft.com/office/powerpoint/2010/main" val="7835463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ection">
            <a:extLst xmlns:a="http://schemas.openxmlformats.org/drawingml/2006/main">
              <a:ext uri="{FF2B5EF4-FFF2-40B4-BE49-F238E27FC236}">
                <a16:creationId xmlns:a16="http://schemas.microsoft.com/office/drawing/2014/main" id="{6C1CF7C4-ADF8-47CA-9BCF-355593A1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VALIDITY EVIDENCE  ·  15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3FE35D-9C0D-43D2-97B4-C23DF311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The flagship experiment passed four smoke tests</a:t>
            </a:r>
          </a:p>
        </p:txBody>
      </p:sp>
      <p:cxnSp>
        <p:nvCxnSpPr>
          <p:cNvPr id="28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0BF21F62-3353-49B5-93CE-19D2F589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9650B70-C70A-4331-85BC-4BD9599D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15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CEFEA1B0-DCAA-480F-A32B-4AC4A6D2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81150"/>
            <a:ext cx="5086350" cy="3943350"/>
          </a:xfrm>
          <a:prstGeom xmlns:a="http://schemas.openxmlformats.org/drawingml/2006/main" prst="roundRect">
            <a:avLst>
              <a:gd name="adj" fmla="val 2415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8F56D0E-6824-4979-A25D-94E7E433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478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SRM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3307DE31-DE1F-4A6B-A3A4-C63D196DF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8288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χ²(1) ≈ 1.6 · p ≈ 0.20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49F763A-B692-48AF-A0F1-D4B29A2B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1907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259,962 vs 259,039 users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E9C0E52-2A75-44DF-9571-B29BCC50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051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A/A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2E43E361-7C20-43E0-8180-85F964FF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6860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Δ ≈ 0 · p ≈ 1.0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B16DC5E-8F07-4012-8D09-A3E371FF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0480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two non-intersecting halves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1DAADCA8-D754-48E5-82BA-0E3CFED6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Guardrail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82CFA082-3317-4861-8A56-E4EF1301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5433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AROV: no significant move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8BFB6A5-3B55-4197-817B-EECE5862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052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registered before launch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185CB64D-7F76-4CA5-8CAE-FA338B52F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1181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Multiplicity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2F02D9D6-56C0-4399-89BC-FAD680F8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4005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FDR correction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5FFF2F6A-C2D1-4002-95B1-FDE39556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76250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multiple metrics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fcb6a1f7a40aa"/>
          <a:stretch xmlns:a="http://schemas.openxmlformats.org/drawingml/2006/main"/>
        </p:blipFill>
        <p:spPr>
          <a:xfrm xmlns:a="http://schemas.openxmlformats.org/drawingml/2006/main">
            <a:off x="7103911" y="1638300"/>
            <a:ext cx="3394377" cy="2990850"/>
          </a:xfrm>
          <a:prstGeom xmlns:a="http://schemas.openxmlformats.org/drawingml/2006/main" prst="rect">
            <a:avLst/>
          </a:prstGeom>
        </p:spPr>
      </p:pic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0117584F-C33D-4284-B83B-05B29449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00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55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 boring A/A plot is the result you want.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60E538D7-2D7F-44FA-A868-2BBA7586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829300"/>
            <a:ext cx="925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These checks rule out gross failures; they do not prove the entire pipeline is unbiased.</a:t>
            </a:r>
          </a:p>
        </p:txBody>
      </p:sp>
    </p:spTree>
    <p:extLst>
      <p:ext uri="{BB962C8B-B14F-4D97-AF65-F5344CB8AC3E}">
        <p14:creationId xmlns:p14="http://schemas.microsoft.com/office/powerpoint/2010/main" val="20651161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ection">
            <a:extLst xmlns:a="http://schemas.openxmlformats.org/drawingml/2006/main">
              <a:ext uri="{FF2B5EF4-FFF2-40B4-BE49-F238E27FC236}">
                <a16:creationId xmlns:a16="http://schemas.microsoft.com/office/drawing/2014/main" id="{DF33EDDA-2267-44D6-86DA-7789EC77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POWER ANALYSIS  ·  16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6E72F5D-2C8B-479B-B7C2-3981CD05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Power was planned before launch</a:t>
            </a:r>
          </a:p>
        </p:txBody>
      </p:sp>
      <p:cxnSp>
        <p:nvCxnSpPr>
          <p:cNvPr id="25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6A57BED-38BE-49FB-A8D3-8F1B72B9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0EE5C9D-1CA3-4AC0-9432-81692C8A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16 / 32</a:t>
            </a:r>
          </a:p>
        </p:txBody>
      </p:sp>
      <p:sp>
        <p:nvSpPr>
          <p:cNvPr id="6" name="metric-bg">
            <a:extLst xmlns:a="http://schemas.openxmlformats.org/drawingml/2006/main">
              <a:ext uri="{FF2B5EF4-FFF2-40B4-BE49-F238E27FC236}">
                <a16:creationId xmlns:a16="http://schemas.microsoft.com/office/drawing/2014/main" id="{A4D341AE-8B01-4141-B577-0CF798974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90700"/>
            <a:ext cx="2552700" cy="2381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BE6DAEB3-5166-4EAB-8B1D-AB1F3043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2400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2.26%</a:t>
            </a:r>
          </a:p>
        </p:txBody>
      </p:sp>
      <p:sp>
        <p:nvSpPr>
          <p:cNvPr id="8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625E6651-C560-43ED-853D-06657AD5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051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baseline recommendation share</a:t>
            </a:r>
          </a:p>
        </p:txBody>
      </p:sp>
      <p:sp>
        <p:nvSpPr>
          <p:cNvPr id="9" name="metric-bg">
            <a:extLst xmlns:a="http://schemas.openxmlformats.org/drawingml/2006/main">
              <a:ext uri="{FF2B5EF4-FFF2-40B4-BE49-F238E27FC236}">
                <a16:creationId xmlns:a16="http://schemas.microsoft.com/office/drawing/2014/main" id="{58342975-4EDC-4DCC-B8DD-53496334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790700"/>
            <a:ext cx="2552700" cy="2381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0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730B00EC-5460-4611-9050-2C15DDD9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866900"/>
            <a:ext cx="2400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7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0.8 pp</a:t>
            </a:r>
          </a:p>
        </p:txBody>
      </p:sp>
      <p:sp>
        <p:nvSpPr>
          <p:cNvPr id="11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AD599B5D-8239-4185-97E7-57ECD4A4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7051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minimum detectable effect</a:t>
            </a:r>
          </a:p>
        </p:txBody>
      </p:sp>
      <p:sp>
        <p:nvSpPr>
          <p:cNvPr id="12" name="metric-bg">
            <a:extLst xmlns:a="http://schemas.openxmlformats.org/drawingml/2006/main">
              <a:ext uri="{FF2B5EF4-FFF2-40B4-BE49-F238E27FC236}">
                <a16:creationId xmlns:a16="http://schemas.microsoft.com/office/drawing/2014/main" id="{4C8FE029-3D70-4FAC-A475-31524ABC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790700"/>
            <a:ext cx="2552700" cy="2381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3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BF81F100-3AE6-4629-B1E5-4535AC2A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66900"/>
            <a:ext cx="2400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≈85%</a:t>
            </a:r>
          </a:p>
        </p:txBody>
      </p:sp>
      <p:sp>
        <p:nvSpPr>
          <p:cNvPr id="14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13386D9B-3BD5-4855-9F05-57B3BA4F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051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statistical power at 95% confidence</a:t>
            </a:r>
          </a:p>
        </p:txBody>
      </p:sp>
      <p:sp>
        <p:nvSpPr>
          <p:cNvPr id="15" name="metric-bg">
            <a:extLst xmlns:a="http://schemas.openxmlformats.org/drawingml/2006/main">
              <a:ext uri="{FF2B5EF4-FFF2-40B4-BE49-F238E27FC236}">
                <a16:creationId xmlns:a16="http://schemas.microsoft.com/office/drawing/2014/main" id="{8EB3674D-F8DC-494B-8DF5-49F193FC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790700"/>
            <a:ext cx="2552700" cy="2381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6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08EE4FE8-96B4-41D6-8759-ABBB8515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866900"/>
            <a:ext cx="2400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≈7.4k</a:t>
            </a:r>
          </a:p>
        </p:txBody>
      </p:sp>
      <p:sp>
        <p:nvSpPr>
          <p:cNvPr id="17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500F48B3-92B2-48BA-8AC1-F015F701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05100"/>
            <a:ext cx="24003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required users per arm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93909505-6541-41D8-8479-F47848E5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724400"/>
            <a:ext cx="666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Realised arms: ≈260k users each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B4316852-18D1-4884-9937-67069545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467350"/>
            <a:ext cx="9296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The sample size was a decision made before launch - not a number discovered afterwards.</a:t>
            </a:r>
          </a:p>
        </p:txBody>
      </p:sp>
    </p:spTree>
    <p:extLst>
      <p:ext uri="{BB962C8B-B14F-4D97-AF65-F5344CB8AC3E}">
        <p14:creationId xmlns:p14="http://schemas.microsoft.com/office/powerpoint/2010/main" val="54002131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ection">
            <a:extLst xmlns:a="http://schemas.openxmlformats.org/drawingml/2006/main">
              <a:ext uri="{FF2B5EF4-FFF2-40B4-BE49-F238E27FC236}">
                <a16:creationId xmlns:a16="http://schemas.microsoft.com/office/drawing/2014/main" id="{255F3FDA-0383-4A80-9F2D-5619F426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DESIGN BOUNDARY  ·  17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BD03CD4-E9B3-41E0-A96B-BEA97BBA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Local evaluation is free only while every input is local</a:t>
            </a:r>
          </a:p>
        </p:txBody>
      </p:sp>
      <p:cxnSp>
        <p:nvCxnSpPr>
          <p:cNvPr id="2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58EF9855-940C-4640-9189-A0838648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2F0EA30-EC1C-4198-B452-A3288B60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17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684A5107-EFB4-4BD7-A26C-59F21B2F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62100"/>
            <a:ext cx="106299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E3F8688-00CA-48FA-BAA9-BCFE9348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695450"/>
            <a:ext cx="2628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Segment targeting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6B09E55-6DC6-4F3E-B1D1-BD20DF95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676400"/>
            <a:ext cx="7219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Weekly grocery buyers are not a modulo of a hash.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0260037E-6902-40A4-874D-834143DB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33650"/>
            <a:ext cx="106299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018A0D50-DC3F-4B03-B4F5-902609D5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67000"/>
            <a:ext cx="2628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Segment size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A0EF186-355A-48EA-9427-41103739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647950"/>
            <a:ext cx="7219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Millions of user IDs cannot live in every process cache.</a:t>
            </a:r>
          </a:p>
        </p:txBody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C205503C-0A7D-4E55-A563-49B03756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05200"/>
            <a:ext cx="106299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53274723-854E-4D2F-B7A3-C2207909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38550"/>
            <a:ext cx="2628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Consistency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52EBFBE2-2521-4A25-ADDC-BB139A6F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619500"/>
            <a:ext cx="7219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Timer-based refresh creates a bounded propagation window.</a:t>
            </a:r>
          </a:p>
        </p:txBody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C3384BFC-7C02-4135-86AC-C7AD9CD8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76750"/>
            <a:ext cx="106299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7EE9E337-A083-4AB8-A96A-CA34B77A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10100"/>
            <a:ext cx="2628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Exposure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A9FA792A-97B7-4670-8CB0-EB8207D2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91050"/>
            <a:ext cx="7219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Assignment can happen even when the user never sees the variant.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B6579BC1-8168-4045-924F-8ABEB743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638800"/>
            <a:ext cx="7391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These are boundaries of the design - not bugs in it.</a:t>
            </a:r>
          </a:p>
        </p:txBody>
      </p:sp>
    </p:spTree>
    <p:extLst>
      <p:ext uri="{BB962C8B-B14F-4D97-AF65-F5344CB8AC3E}">
        <p14:creationId xmlns:p14="http://schemas.microsoft.com/office/powerpoint/2010/main" val="130359569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ection">
            <a:extLst xmlns:a="http://schemas.openxmlformats.org/drawingml/2006/main">
              <a:ext uri="{FF2B5EF4-FFF2-40B4-BE49-F238E27FC236}">
                <a16:creationId xmlns:a16="http://schemas.microsoft.com/office/drawing/2014/main" id="{9CD8A5E4-06D0-4E83-B239-E7F1B067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WIDER PRINCIPLE  ·  18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EEFD61-9259-4658-AA3F-A22125709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Scale alone never decides build versus buy</a:t>
            </a:r>
          </a:p>
        </p:txBody>
      </p:sp>
      <p:cxnSp>
        <p:nvCxnSpPr>
          <p:cNvPr id="20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7FF5EBF6-BB06-46E4-A24F-E8B62ADA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E34D9B1-DE6B-4702-A9DD-8648E4DF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18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6073D1E5-BD25-4D10-A6CE-90D9316E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76400"/>
            <a:ext cx="5219700" cy="3657600"/>
          </a:xfrm>
          <a:prstGeom xmlns:a="http://schemas.openxmlformats.org/drawingml/2006/main" prst="roundRect">
            <a:avLst>
              <a:gd name="adj" fmla="val 2604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0D5A424-53B6-48E4-B53C-15E7DAAF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464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0F817B"/>
                </a:solidFill>
                <a:latin typeface="Helvetica Neue"/>
                <a:ea typeface="Helvetica Neue"/>
                <a:cs typeface="Helvetica Neue"/>
              </a:rPr>
              <a:t>BUILD WHEN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FB84554-09C2-4CC7-AEBA-535108B1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09850"/>
            <a:ext cx="46482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high-volume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differentiating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data-sensitive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coupled to your request path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8E43772E-04DE-4730-AB4D-A8C20D21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38700"/>
            <a:ext cx="4648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and you can own the consequences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C360D473-D4C5-4FB6-A548-F057F456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76400"/>
            <a:ext cx="5219700" cy="3657600"/>
          </a:xfrm>
          <a:prstGeom xmlns:a="http://schemas.openxmlformats.org/drawingml/2006/main" prst="roundRect">
            <a:avLst>
              <a:gd name="adj" fmla="val 260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386C210E-D252-4740-9B99-D5A6D45F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81200"/>
            <a:ext cx="464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BUY WHEN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CE1CE13-0EA2-4989-97DD-DC613366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09850"/>
            <a:ext cx="46482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regulated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commodity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cheap at your scale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outside operational maturity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6925AB02-69F1-4487-8EEB-DEF6C696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38700"/>
            <a:ext cx="4648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Payment volume was high. We still bought the gateway.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15E7D154-1B0D-4B33-9112-8F2F2B2B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734050"/>
            <a:ext cx="868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Build versus buy is a decision about what you are willing to own.</a:t>
            </a:r>
          </a:p>
        </p:txBody>
      </p:sp>
    </p:spTree>
    <p:extLst>
      <p:ext uri="{BB962C8B-B14F-4D97-AF65-F5344CB8AC3E}">
        <p14:creationId xmlns:p14="http://schemas.microsoft.com/office/powerpoint/2010/main" val="8536879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ection">
            <a:extLst xmlns:a="http://schemas.openxmlformats.org/drawingml/2006/main">
              <a:ext uri="{FF2B5EF4-FFF2-40B4-BE49-F238E27FC236}">
                <a16:creationId xmlns:a16="http://schemas.microsoft.com/office/drawing/2014/main" id="{85BB4562-12A4-4F9B-AF19-4CF82005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RECOMMENDATION HEAD-TO-HEAD  ·  19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F5E016-4407-454D-AA96-3A026C2B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766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 second case showed why architectural fit must meet production evidence</a:t>
            </a:r>
          </a:p>
        </p:txBody>
      </p:sp>
      <p:cxnSp>
        <p:nvCxnSpPr>
          <p:cNvPr id="29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2F09A181-E258-4285-A3B1-96ADC803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97DD100-E9B4-4B92-9164-1703C719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19 / 32</a:t>
            </a:r>
          </a:p>
        </p:txBody>
      </p:sp>
      <p:sp>
        <p:nvSpPr>
          <p:cNvPr id="6" name="metric-bg">
            <a:extLst xmlns:a="http://schemas.openxmlformats.org/drawingml/2006/main">
              <a:ext uri="{FF2B5EF4-FFF2-40B4-BE49-F238E27FC236}">
                <a16:creationId xmlns:a16="http://schemas.microsoft.com/office/drawing/2014/main" id="{9DF1961A-DAAC-416C-94D0-C86B59A5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00200"/>
            <a:ext cx="2857500" cy="2038350"/>
          </a:xfrm>
          <a:prstGeom xmlns:a="http://schemas.openxmlformats.org/drawingml/2006/main" prst="roundRect">
            <a:avLst>
              <a:gd name="adj" fmla="val 4673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B64048F9-871C-447B-9A83-98123BED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7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9M</a:t>
            </a:r>
          </a:p>
        </p:txBody>
      </p:sp>
      <p:sp>
        <p:nvSpPr>
          <p:cNvPr id="8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8008683E-78DA-4AC6-8791-9FBE7DE8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60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items in the marketplace catalogue</a:t>
            </a:r>
          </a:p>
        </p:txBody>
      </p:sp>
      <p:sp>
        <p:nvSpPr>
          <p:cNvPr id="9" name="metric-bg">
            <a:extLst xmlns:a="http://schemas.openxmlformats.org/drawingml/2006/main">
              <a:ext uri="{FF2B5EF4-FFF2-40B4-BE49-F238E27FC236}">
                <a16:creationId xmlns:a16="http://schemas.microsoft.com/office/drawing/2014/main" id="{6993CC51-9DF7-4353-8C05-3A174805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1600200"/>
            <a:ext cx="2857500" cy="2038350"/>
          </a:xfrm>
          <a:prstGeom xmlns:a="http://schemas.openxmlformats.org/drawingml/2006/main" prst="roundRect">
            <a:avLst>
              <a:gd name="adj" fmla="val 4673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10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2E180851-C576-4846-984D-CB9B36FA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676400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750k</a:t>
            </a:r>
          </a:p>
        </p:txBody>
      </p:sp>
      <p:sp>
        <p:nvSpPr>
          <p:cNvPr id="11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42DD26BC-8921-4EA4-82F3-1C0FA708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1460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managed-service training cap</a:t>
            </a:r>
          </a:p>
        </p:txBody>
      </p:sp>
      <p:sp>
        <p:nvSpPr>
          <p:cNvPr id="12" name="metric-scope">
            <a:extLst xmlns:a="http://schemas.openxmlformats.org/drawingml/2006/main">
              <a:ext uri="{FF2B5EF4-FFF2-40B4-BE49-F238E27FC236}">
                <a16:creationId xmlns:a16="http://schemas.microsoft.com/office/drawing/2014/main" id="{211A8E08-04F8-4B9D-A8F5-5D71FC09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38500"/>
            <a:ext cx="270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Observed early-mid 2025</a:t>
            </a:r>
          </a:p>
        </p:txBody>
      </p:sp>
      <p:sp>
        <p:nvSpPr>
          <p:cNvPr id="13" name="rect">
            <a:extLst xmlns:a="http://schemas.openxmlformats.org/drawingml/2006/main">
              <a:ext uri="{FF2B5EF4-FFF2-40B4-BE49-F238E27FC236}">
                <a16:creationId xmlns:a16="http://schemas.microsoft.com/office/drawing/2014/main" id="{24CE9AC4-AEEC-48B9-A836-F3AD1738B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600200"/>
            <a:ext cx="4572000" cy="2038350"/>
          </a:xfrm>
          <a:prstGeom xmlns:a="http://schemas.openxmlformats.org/drawingml/2006/main" prst="roundRect">
            <a:avLst>
              <a:gd name="adj" fmla="val 4673"/>
            </a:avLst>
          </a:prstGeom>
          <a:solidFill xmlns:a="http://schemas.openxmlformats.org/drawingml/2006/main">
            <a:srgbClr val="FFE8BF"/>
          </a:solidFill>
          <a:ln xmlns:a="http://schemas.openxmlformats.org/drawingml/2006/main" w="9525">
            <a:solidFill>
              <a:srgbClr val="FF9800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7820F6E2-19D7-4C63-BC40-DB191418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96215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21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≈614k items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24AE1403-DB20-4EFA-8DF4-C63BF7D7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60985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managed arm after filtering</a:t>
            </a:r>
          </a:p>
          <a:p xmlns:a="http://schemas.openxmlformats.org/drawingml/2006/main">
            <a:pPr algn="ctr">
              <a:buNone/>
              <a:def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≈1/15 of the catalogue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29F1C61F-1A2C-4154-99FD-650C865F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752850"/>
            <a:ext cx="887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Control: AWS Personalize · USER_PERSONALIZATION v2 · standard configuration</a:t>
            </a:r>
          </a:p>
        </p:txBody>
      </p:sp>
      <p:sp>
        <p:nvSpPr>
          <p:cNvPr id="1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79626C31-891B-403A-9DFD-64B55751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33850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+48.9%</a:t>
            </a:r>
          </a:p>
        </p:txBody>
      </p:sp>
      <p:sp>
        <p:nvSpPr>
          <p:cNvPr id="18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9CB634AF-CBA0-4509-AFBA-13146553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9720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recommendation-share ratio</a:t>
            </a:r>
          </a:p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2.26% → 3.36%</a:t>
            </a:r>
          </a:p>
        </p:txBody>
      </p:sp>
      <p:sp>
        <p:nvSpPr>
          <p:cNvPr id="19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08BC7DE7-E335-4C5C-9A04-BFD3C672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133850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+41.8%</a:t>
            </a:r>
          </a:p>
        </p:txBody>
      </p:sp>
      <p:sp>
        <p:nvSpPr>
          <p:cNvPr id="20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47ECAF47-962D-4E7C-AB4B-EA0D37D9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9720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surface add-to-cart</a:t>
            </a:r>
          </a:p>
          <a:p xmlns:a="http://schemas.openxmlformats.org/drawingml/2006/main">
            <a:pPr algn="ctr">
              <a:buNone/>
              <a:def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3.30% → 4.68%</a:t>
            </a:r>
          </a:p>
        </p:txBody>
      </p:sp>
      <p:sp>
        <p:nvSpPr>
          <p:cNvPr id="21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991DEADA-8839-4A94-8C0E-38F198EE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133850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−1.4% raw</a:t>
            </a:r>
          </a:p>
        </p:txBody>
      </p:sp>
      <p:sp>
        <p:nvSpPr>
          <p:cNvPr id="22" name="metric-caption">
            <a:extLst xmlns:a="http://schemas.openxmlformats.org/drawingml/2006/main">
              <a:ext uri="{FF2B5EF4-FFF2-40B4-BE49-F238E27FC236}">
                <a16:creationId xmlns:a16="http://schemas.microsoft.com/office/drawing/2014/main" id="{7AA9B428-5D6A-47BB-B8AD-DBFC1FEB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9720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total orders</a:t>
            </a:r>
          </a:p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≈−1.1% per user · no demand growth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3BA80361-F975-4E40-A93B-09D67CBC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829300"/>
            <a:ext cx="5562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AROV guardrail: no significant difference</a:t>
            </a:r>
          </a:p>
        </p:txBody>
      </p:sp>
    </p:spTree>
    <p:extLst>
      <p:ext uri="{BB962C8B-B14F-4D97-AF65-F5344CB8AC3E}">
        <p14:creationId xmlns:p14="http://schemas.microsoft.com/office/powerpoint/2010/main" val="14884037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ection">
            <a:extLst xmlns:a="http://schemas.openxmlformats.org/drawingml/2006/main">
              <a:ext uri="{FF2B5EF4-FFF2-40B4-BE49-F238E27FC236}">
                <a16:creationId xmlns:a16="http://schemas.microsoft.com/office/drawing/2014/main" id="{81DD7A0D-1DF3-4E08-9139-26E59498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AI PRODUCTION STAGE 2  ·  20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8504993-3B46-4842-9EF5-3C159728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AI Production Stage 2 begins when demos meet real traffic</a:t>
            </a:r>
          </a:p>
        </p:txBody>
      </p:sp>
      <p:cxnSp>
        <p:nvCxnSpPr>
          <p:cNvPr id="26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8C0A46A1-9B9D-4C83-A697-859C6611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BD49A79-58AD-42A4-AFDB-21D03CE9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20 / 32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7A4621F6-5264-42C4-A95E-CF1CC3A2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466850"/>
            <a:ext cx="10058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0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The demo proves possibility. Production experiments prove value safely.</a:t>
            </a:r>
          </a:p>
        </p:txBody>
      </p:sp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7A4E44D0-9F6C-4E1C-B0B4-5AC3C36E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57450"/>
            <a:ext cx="3390900" cy="18097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6BA3B8CA-40AB-4549-9C2B-0BE557A0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5745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AB8D6B82-8F43-45DB-B423-1350C79B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LATENCY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EFBF6501-3755-4066-80F5-15B3A36B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95650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Real users wait for the full system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C4F6BF2C-4236-4EB1-AD01-58BF5814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457450"/>
            <a:ext cx="3390900" cy="18097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4BB19972-A91C-4517-B51B-BB6248C3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45745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523DD383-0344-4850-A6B6-7F143B4A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81300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COST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A73D43C-4780-43FC-91E7-57044578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95650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Every extra call has a token and tool bill</a:t>
            </a:r>
          </a:p>
        </p:txBody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6D5EC2F3-25C4-4D1D-8A2D-74216F82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57450"/>
            <a:ext cx="3390900" cy="18097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9525">
            <a:solidFill>
              <a:srgbClr val="C8D7E5"/>
            </a:solidFill>
            <a:prstDash val="solid"/>
          </a:ln>
        </p:spPr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6169894A-EF38-415F-9697-528216F3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5745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8771E0E0-868F-499F-A444-55812EEB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81300"/>
            <a:ext cx="2933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AVAILABILITY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CE63C50B-3789-4625-89E8-5D1B5998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95650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4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An evaluator must not become a new outage path</a:t>
            </a:r>
          </a:p>
        </p:txBody>
      </p:sp>
      <p:sp>
        <p:nvSpPr>
          <p:cNvPr id="19" name="rect">
            <a:extLst xmlns:a="http://schemas.openxmlformats.org/drawingml/2006/main">
              <a:ext uri="{FF2B5EF4-FFF2-40B4-BE49-F238E27FC236}">
                <a16:creationId xmlns:a16="http://schemas.microsoft.com/office/drawing/2014/main" id="{19EF9E06-6605-422D-B9AF-BE8F7890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57750"/>
            <a:ext cx="10058400" cy="838200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7F1E15EC-191C-4E6C-AA07-A236C841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67300"/>
            <a:ext cx="9410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91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The hard part is comparison under real load — without slowing or destabilising the product.</a:t>
            </a:r>
          </a:p>
        </p:txBody>
      </p:sp>
    </p:spTree>
    <p:extLst>
      <p:ext uri="{BB962C8B-B14F-4D97-AF65-F5344CB8AC3E}">
        <p14:creationId xmlns:p14="http://schemas.microsoft.com/office/powerpoint/2010/main" val="182533428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ection">
            <a:extLst xmlns:a="http://schemas.openxmlformats.org/drawingml/2006/main">
              <a:ext uri="{FF2B5EF4-FFF2-40B4-BE49-F238E27FC236}">
                <a16:creationId xmlns:a16="http://schemas.microsoft.com/office/drawing/2014/main" id="{3389B17A-982E-4CBF-8E2E-FE85BEA7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AI EXPERIMENT DESIGN  ·  21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A3A7923-8509-4457-A2CE-963246F3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Three AI experiment mistakes make the result unknowable</a:t>
            </a:r>
          </a:p>
        </p:txBody>
      </p:sp>
      <p:cxnSp>
        <p:nvCxnSpPr>
          <p:cNvPr id="25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38E1B0AD-3727-4BC9-994E-60B5F241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F7D15AF-4197-4A59-A14C-5D422FDB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21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286C55F3-6ABC-42F0-A1CF-F44C70D1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3390900" cy="2400300"/>
          </a:xfrm>
          <a:prstGeom xmlns:a="http://schemas.openxmlformats.org/drawingml/2006/main" prst="roundRect">
            <a:avLst>
              <a:gd name="adj" fmla="val 3968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73A2C55-8A57-4CF4-B00F-78A1F3D8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431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OFFLINE ONLY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A4D6DA13-CD18-4353-875F-5CA9EA17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95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46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 benchmark looks good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DBD59EC-DAB9-46C5-8751-EE517681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813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Real latency, cost and user behaviour stay invisible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1C544D04-702A-4AF3-82CA-64C98EB6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52600"/>
            <a:ext cx="3390900" cy="2400300"/>
          </a:xfrm>
          <a:prstGeom xmlns:a="http://schemas.openxmlformats.org/drawingml/2006/main" prst="roundRect">
            <a:avLst>
              <a:gd name="adj" fmla="val 3968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55DDC7C9-8D0A-4F63-B6F7-1BFE8219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9431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RANDOMISE EACH TURN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5A394072-7FFB-4D0C-8E0C-1BECD9D6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00300"/>
            <a:ext cx="2895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One conversation switches systems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943E2879-4FF1-4859-B704-EA7C3BC5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1813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Context and the user experience break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75958357-0F20-4567-AABD-748F2494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752600"/>
            <a:ext cx="3390900" cy="2400300"/>
          </a:xfrm>
          <a:prstGeom xmlns:a="http://schemas.openxmlformats.org/drawingml/2006/main" prst="roundRect">
            <a:avLst>
              <a:gd name="adj" fmla="val 3968"/>
            </a:avLst>
          </a:prstGeom>
          <a:solidFill xmlns:a="http://schemas.openxmlformats.org/drawingml/2006/main">
            <a:srgbClr val="F8D9D5"/>
          </a:solidFill>
          <a:ln xmlns:a="http://schemas.openxmlformats.org/drawingml/2006/main" w="9525">
            <a:solidFill>
              <a:srgbClr val="C93D2E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61C06558-F5CD-48C2-A8D2-1B52F350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43100"/>
            <a:ext cx="2933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C93D2E"/>
                </a:solidFill>
                <a:latin typeface="Helvetica Neue"/>
                <a:ea typeface="Helvetica Neue"/>
                <a:cs typeface="Helvetica Neue"/>
              </a:rPr>
              <a:t>CHANGE EVERYTHING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D715B3EB-8325-4B12-A477-D580EB43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400300"/>
            <a:ext cx="2895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Model, prompt, knowledge and retrieval move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5F4CCD00-333C-41F7-9298-DC51AC47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813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The cause of the result is unknowable</a:t>
            </a:r>
          </a:p>
        </p:txBody>
      </p:sp>
      <p:sp>
        <p:nvSpPr>
          <p:cNvPr id="18" name="rect">
            <a:extLst xmlns:a="http://schemas.openxmlformats.org/drawingml/2006/main">
              <a:ext uri="{FF2B5EF4-FFF2-40B4-BE49-F238E27FC236}">
                <a16:creationId xmlns:a16="http://schemas.microsoft.com/office/drawing/2014/main" id="{514F0AD4-6FB1-4CB9-88C1-C2812F7E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67300"/>
            <a:ext cx="94869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1A4EA8B1-4BB3-47F5-961F-FE003E36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267325"/>
            <a:ext cx="883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148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Stable unit · versioned treatment · one main axis at a time</a:t>
            </a:r>
          </a:p>
        </p:txBody>
      </p:sp>
    </p:spTree>
    <p:extLst>
      <p:ext uri="{BB962C8B-B14F-4D97-AF65-F5344CB8AC3E}">
        <p14:creationId xmlns:p14="http://schemas.microsoft.com/office/powerpoint/2010/main" val="149747784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ection">
            <a:extLst xmlns:a="http://schemas.openxmlformats.org/drawingml/2006/main">
              <a:ext uri="{FF2B5EF4-FFF2-40B4-BE49-F238E27FC236}">
                <a16:creationId xmlns:a16="http://schemas.microsoft.com/office/drawing/2014/main" id="{70FAB23F-9BF2-4D91-A44A-C0E45C86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CLOSING  ·  22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04A13B-08D8-4D76-A4C4-3A12D7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Three ideas to take home</a:t>
            </a:r>
          </a:p>
        </p:txBody>
      </p:sp>
      <p:cxnSp>
        <p:nvCxnSpPr>
          <p:cNvPr id="27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0A28B5CB-8767-41A3-97E9-3125972B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1776C0D-34DA-4144-A502-26A341A6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22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CD7106F2-1D49-4065-B336-2CE4BC71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76400"/>
            <a:ext cx="3390900" cy="2514600"/>
          </a:xfrm>
          <a:prstGeom xmlns:a="http://schemas.openxmlformats.org/drawingml/2006/main" prst="roundRect">
            <a:avLst>
              <a:gd name="adj" fmla="val 378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2E6C23CE-AEE3-4462-B507-016026F4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7640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35AF4873-DCA6-4AB2-B84E-0452EAC5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57400"/>
            <a:ext cx="2933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KEEP THE DECISION LOCAL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14FD7AA-8152-4D6E-A8B9-9DA999DF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00350"/>
            <a:ext cx="2819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Publish configuration. Resolve variants where the request already is.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0E4EFFE8-9E6C-4621-A983-56480EA5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676400"/>
            <a:ext cx="3390900" cy="2514600"/>
          </a:xfrm>
          <a:prstGeom xmlns:a="http://schemas.openxmlformats.org/drawingml/2006/main" prst="roundRect">
            <a:avLst>
              <a:gd name="adj" fmla="val 378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155D5727-EC63-431D-BB02-92481D15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67640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03564CB1-37C9-4981-8341-4A69DC22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057400"/>
            <a:ext cx="2933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SEPARATE SPEED FROM TRUST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76A8E858-8EB5-4854-A5F1-7EE6FAF1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800350"/>
            <a:ext cx="2819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The SDK assigns. Exposure data and warehouse checks make the result credible.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450D4DE5-B92B-40F8-8F98-805824B6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76400"/>
            <a:ext cx="3390900" cy="2514600"/>
          </a:xfrm>
          <a:prstGeom xmlns:a="http://schemas.openxmlformats.org/drawingml/2006/main" prst="roundRect">
            <a:avLst>
              <a:gd name="adj" fmla="val 3788"/>
            </a:avLst>
          </a:prstGeom>
          <a:solidFill xmlns:a="http://schemas.openxmlformats.org/drawingml/2006/main">
            <a:srgbClr val="CCEAE6"/>
          </a:solidFill>
          <a:ln xmlns:a="http://schemas.openxmlformats.org/drawingml/2006/main" w="9525">
            <a:solidFill>
              <a:srgbClr val="0F817B"/>
            </a:solidFill>
            <a:prstDash val="solid"/>
          </a:ln>
        </p:spPr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4C32D32B-889A-4DA9-9F7F-0DE7590F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76400"/>
            <a:ext cx="33909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69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367AF4F2-FAED-4850-B369-2170281B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57400"/>
            <a:ext cx="2933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MAKE AI EXPERIMENTS STABLE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AE527235-B94A-4DBC-AE2B-9AD02F09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00350"/>
            <a:ext cx="2819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3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Assign once, version the treatment and protect latency, cost, safety and availability.</a:t>
            </a:r>
          </a:p>
        </p:txBody>
      </p:sp>
      <p:sp>
        <p:nvSpPr>
          <p:cNvPr id="18" name="rect">
            <a:extLst xmlns:a="http://schemas.openxmlformats.org/drawingml/2006/main">
              <a:ext uri="{FF2B5EF4-FFF2-40B4-BE49-F238E27FC236}">
                <a16:creationId xmlns:a16="http://schemas.microsoft.com/office/drawing/2014/main" id="{5A6326C9-6620-4140-9CAC-68DA54D8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62500"/>
            <a:ext cx="10058400" cy="781050"/>
          </a:xfrm>
          <a:prstGeom xmlns:a="http://schemas.openxmlformats.org/drawingml/2006/main" prst="roundRect">
            <a:avLst>
              <a:gd name="adj" fmla="val 12195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9525">
            <a:solidFill>
              <a:srgbClr val="1769E0"/>
            </a:solidFill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02DA73A3-8D0E-4E3C-B1C3-81774122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962525"/>
            <a:ext cx="9410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Experimentation should accelerate delivery — not become the next bottleneck.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9177579A-F9AE-4267-B94C-DE42E1B3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1030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Thank you · Questions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90D1D454-984D-43B2-9676-29CB072F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62103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Aliaksandr Dainiak · Tech Lead</a:t>
            </a:r>
          </a:p>
        </p:txBody>
      </p:sp>
    </p:spTree>
    <p:extLst>
      <p:ext uri="{BB962C8B-B14F-4D97-AF65-F5344CB8AC3E}">
        <p14:creationId xmlns:p14="http://schemas.microsoft.com/office/powerpoint/2010/main" val="15224404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ection">
            <a:extLst xmlns:a="http://schemas.openxmlformats.org/drawingml/2006/main">
              <a:ext uri="{FF2B5EF4-FFF2-40B4-BE49-F238E27FC236}">
                <a16:creationId xmlns:a16="http://schemas.microsoft.com/office/drawing/2014/main" id="{38072EC1-E98E-4173-B434-2D679F69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ARCHITECTURE  ·  23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5A052D1-C76F-416B-9BF5-480B566E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Production architecture at a glance</a:t>
            </a:r>
          </a:p>
        </p:txBody>
      </p:sp>
      <p:cxnSp>
        <p:nvCxnSpPr>
          <p:cNvPr id="1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A4E67D5B-8DC8-4C7D-81ED-3EC37A33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2E1A0EE-EC41-4367-842B-EB799937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23 / 32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5bb21d5d64e90"/>
          <a:stretch xmlns:a="http://schemas.openxmlformats.org/drawingml/2006/main"/>
        </p:blipFill>
        <p:spPr>
          <a:xfrm xmlns:a="http://schemas.openxmlformats.org/drawingml/2006/main">
            <a:off x="876300" y="2382932"/>
            <a:ext cx="10439400" cy="2244537"/>
          </a:xfrm>
          <a:prstGeom xmlns:a="http://schemas.openxmlformats.org/drawingml/2006/main" prst="rect">
            <a:avLst/>
          </a:prstGeom>
        </p:spPr>
      </p:pic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F4F6FAE-9752-49B7-83A8-17B1DE60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6740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90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The control plane distributes configuration. Each service evaluates locally and emits evidence asynchronously.</a:t>
            </a:r>
          </a:p>
        </p:txBody>
      </p:sp>
    </p:spTree>
    <p:extLst>
      <p:ext uri="{BB962C8B-B14F-4D97-AF65-F5344CB8AC3E}">
        <p14:creationId xmlns:p14="http://schemas.microsoft.com/office/powerpoint/2010/main" val="185242594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ection">
            <a:extLst xmlns:a="http://schemas.openxmlformats.org/drawingml/2006/main">
              <a:ext uri="{FF2B5EF4-FFF2-40B4-BE49-F238E27FC236}">
                <a16:creationId xmlns:a16="http://schemas.microsoft.com/office/drawing/2014/main" id="{62DA1E51-345F-4B3E-B350-312A62BA9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REJECTED ALTERNATIVES  ·  24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EA5AA4-8378-41AD-9B0D-EF6577B5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Three designs were considered</a:t>
            </a:r>
          </a:p>
        </p:txBody>
      </p:sp>
      <p:cxnSp>
        <p:nvCxnSpPr>
          <p:cNvPr id="2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1C1573B0-C7D3-4872-8D31-1431E01B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E5EA8ED-A0FC-4B8A-9A11-1A1E15BB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24 / 32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4A7DF80A-3983-47B7-BF0B-32247D74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81150"/>
            <a:ext cx="10896600" cy="1066800"/>
          </a:xfrm>
          <a:prstGeom xmlns:a="http://schemas.openxmlformats.org/drawingml/2006/main" prst="roundRect">
            <a:avLst>
              <a:gd name="adj" fmla="val 8929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8CDFD88-F0A3-4BBB-922B-53A6DE5C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8117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Central decision service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D591298C-AD5A-41F3-A0B0-CF93A7D6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1781175"/>
            <a:ext cx="2628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Simple governance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EF8473F-40EC-4470-B880-1EC56763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733550"/>
            <a:ext cx="4419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+1 request-time hop; shared p99 and failure domain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69CAD596-B219-4B0D-A44F-8FB6E8AD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10896600" cy="1066800"/>
          </a:xfrm>
          <a:prstGeom xmlns:a="http://schemas.openxmlformats.org/drawingml/2006/main" prst="roundRect">
            <a:avLst>
              <a:gd name="adj" fmla="val 8929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BDC691F-6D98-4216-B0AB-0381724B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5277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Assignment in HTTP headers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BFE21AFA-0D86-43EA-9C95-5EBF99C6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152775"/>
            <a:ext cx="2628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 central request call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96245880-2455-4592-80F8-05AF5C22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105150"/>
            <a:ext cx="4419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Cross-service serialization contract; awkward for non-HTTP work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92DB5052-9604-41A8-AC21-1D5A43C0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24350"/>
            <a:ext cx="10896600" cy="1066800"/>
          </a:xfrm>
          <a:prstGeom xmlns:a="http://schemas.openxmlformats.org/drawingml/2006/main" prst="roundRect">
            <a:avLst>
              <a:gd name="adj" fmla="val 8929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89C4375-46F5-47A1-BD84-8DB8C07D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24375"/>
            <a:ext cx="2838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Local SDK evaluation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151CBE23-2253-4660-BBA5-60B65F89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24375"/>
            <a:ext cx="2628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No request-path network call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23069953-058E-4D63-92CB-F6DA74F5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476750"/>
            <a:ext cx="44196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Requires bounded refresh and consistent hashing across SDKs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2ED826E3-1927-4CB3-9D0C-FDE0C77C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91200"/>
            <a:ext cx="975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1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The winning design moved a deterministic computation into the service that already owned the request.</a:t>
            </a:r>
          </a:p>
        </p:txBody>
      </p:sp>
    </p:spTree>
    <p:extLst>
      <p:ext uri="{BB962C8B-B14F-4D97-AF65-F5344CB8AC3E}">
        <p14:creationId xmlns:p14="http://schemas.microsoft.com/office/powerpoint/2010/main" val="98059676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ection">
            <a:extLst xmlns:a="http://schemas.openxmlformats.org/drawingml/2006/main">
              <a:ext uri="{FF2B5EF4-FFF2-40B4-BE49-F238E27FC236}">
                <a16:creationId xmlns:a16="http://schemas.microsoft.com/office/drawing/2014/main" id="{0E27FD19-6B76-4F4C-A02A-F9121C9F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TCO MODEL  ·  25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160D2D-19F7-4E5E-848F-72B261FF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214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Build cost crosses managed cost only after repetition</a:t>
            </a:r>
          </a:p>
        </p:txBody>
      </p:sp>
      <p:cxnSp>
        <p:nvCxnSpPr>
          <p:cNvPr id="15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E5D3FC76-CCE1-4855-968F-809B3804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E918F6A-EE6F-4BE5-A152-9698455E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25 / 32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a26857224493b"/>
          <a:stretch xmlns:a="http://schemas.openxmlformats.org/drawingml/2006/main"/>
        </p:blipFill>
        <p:spPr>
          <a:xfrm xmlns:a="http://schemas.openxmlformats.org/drawingml/2006/main">
            <a:off x="3693968" y="1428750"/>
            <a:ext cx="4804064" cy="4171950"/>
          </a:xfrm>
          <a:prstGeom xmlns:a="http://schemas.openxmlformats.org/drawingml/2006/main" prst="rect">
            <a:avLst/>
          </a:prstGeom>
        </p:spPr>
      </p:pic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2BCDEC3F-B278-44BD-951C-145E80A8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772150"/>
            <a:ext cx="7162800" cy="4572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1B856DA-BE26-46DF-A7E3-315990CE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95975"/>
            <a:ext cx="6743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058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Conceptual curve · use measured inputs; do not read exact values from the drawing</a:t>
            </a:r>
          </a:p>
        </p:txBody>
      </p:sp>
    </p:spTree>
    <p:extLst>
      <p:ext uri="{BB962C8B-B14F-4D97-AF65-F5344CB8AC3E}">
        <p14:creationId xmlns:p14="http://schemas.microsoft.com/office/powerpoint/2010/main" val="84543175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ection">
            <a:extLst xmlns:a="http://schemas.openxmlformats.org/drawingml/2006/main">
              <a:ext uri="{FF2B5EF4-FFF2-40B4-BE49-F238E27FC236}">
                <a16:creationId xmlns:a16="http://schemas.microsoft.com/office/drawing/2014/main" id="{1FFD8826-2355-4B0F-A369-1637ED7B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BUILD VERSUS BUY  ·  26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893A96-1E5C-4E8F-BCDE-7A6D2519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The decision boundary is multi-dimensional</a:t>
            </a:r>
          </a:p>
        </p:txBody>
      </p:sp>
      <p:cxnSp>
        <p:nvCxnSpPr>
          <p:cNvPr id="1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D775D618-9AC7-418C-9615-72898B1B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EBC11D2-F9D3-49DC-A4C2-85C1A121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26 / 32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94cd6e8f349c1"/>
          <a:stretch xmlns:a="http://schemas.openxmlformats.org/drawingml/2006/main"/>
        </p:blipFill>
        <p:spPr>
          <a:xfrm xmlns:a="http://schemas.openxmlformats.org/drawingml/2006/main">
            <a:off x="2515757" y="1371600"/>
            <a:ext cx="7160486" cy="4343400"/>
          </a:xfrm>
          <a:prstGeom xmlns:a="http://schemas.openxmlformats.org/drawingml/2006/main" prst="rect">
            <a:avLst/>
          </a:prstGeom>
        </p:spPr>
      </p:pic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72543FD-08A6-401D-ADE1-659CF650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29300"/>
            <a:ext cx="10096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1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High volume is not sufficient. Differentiation, data coupling, latency sensitivity and ownership complete the decision.</a:t>
            </a:r>
          </a:p>
        </p:txBody>
      </p:sp>
    </p:spTree>
    <p:extLst>
      <p:ext uri="{BB962C8B-B14F-4D97-AF65-F5344CB8AC3E}">
        <p14:creationId xmlns:p14="http://schemas.microsoft.com/office/powerpoint/2010/main" val="6269279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">
            <a:extLst xmlns:a="http://schemas.openxmlformats.org/drawingml/2006/main">
              <a:ext uri="{FF2B5EF4-FFF2-40B4-BE49-F238E27FC236}">
                <a16:creationId xmlns:a16="http://schemas.microsoft.com/office/drawing/2014/main" id="{2C3237E6-20BF-42A3-9BFC-5C72C6C1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VALIDITY EVIDENCE  ·  27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653EB96-ADE2-4E5B-AAC7-60495719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Bootstrap separates A/B and collapses A/A</a:t>
            </a:r>
          </a:p>
        </p:txBody>
      </p:sp>
      <p:cxnSp>
        <p:nvCxnSpPr>
          <p:cNvPr id="19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628FA178-5F35-4D0A-9A43-4F41EBDB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5DB4F7-2AE9-4A6C-B220-C3F6095E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27 / 32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da59902d548da"/>
          <a:stretch xmlns:a="http://schemas.openxmlformats.org/drawingml/2006/main"/>
        </p:blipFill>
        <p:spPr>
          <a:xfrm xmlns:a="http://schemas.openxmlformats.org/drawingml/2006/main">
            <a:off x="1625109" y="1428750"/>
            <a:ext cx="8941783" cy="3905250"/>
          </a:xfrm>
          <a:prstGeom xmlns:a="http://schemas.openxmlformats.org/drawingml/2006/main" prst="rect">
            <a:avLst/>
          </a:prstGeom>
        </p:spPr>
      </p:pic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E42B5E4D-E3D8-4CE0-BA3C-B8E689AF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43550"/>
            <a:ext cx="4991100" cy="666750"/>
          </a:xfrm>
          <a:prstGeom xmlns:a="http://schemas.openxmlformats.org/drawingml/2006/main" prst="roundRect">
            <a:avLst>
              <a:gd name="adj" fmla="val 12857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A544B8ED-E18F-4BCB-BB74-D5A90D8F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695950"/>
            <a:ext cx="742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4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A/B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F9882AA-35F6-46B6-895D-3E520A45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648325"/>
            <a:ext cx="3848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7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p &lt; 0.001 across t-test, Mann-Whitney and user-level bootstrap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40D75F90-C67A-43EA-8F6C-9466FA00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543550"/>
            <a:ext cx="4991100" cy="666750"/>
          </a:xfrm>
          <a:prstGeom xmlns:a="http://schemas.openxmlformats.org/drawingml/2006/main" prst="roundRect">
            <a:avLst>
              <a:gd name="adj" fmla="val 12857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FE1A5FBF-064E-47A9-9439-1F36C4D6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95950"/>
            <a:ext cx="742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4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A/A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FD604FC5-C34B-496E-BC4B-CCD12C6F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648325"/>
            <a:ext cx="3848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129,331 vs 129,708 users · delta ≈ 0 · p ≈ 1.0</a:t>
            </a:r>
          </a:p>
        </p:txBody>
      </p:sp>
    </p:spTree>
    <p:extLst>
      <p:ext uri="{BB962C8B-B14F-4D97-AF65-F5344CB8AC3E}">
        <p14:creationId xmlns:p14="http://schemas.microsoft.com/office/powerpoint/2010/main" val="31470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ection">
            <a:extLst xmlns:a="http://schemas.openxmlformats.org/drawingml/2006/main">
              <a:ext uri="{FF2B5EF4-FFF2-40B4-BE49-F238E27FC236}">
                <a16:creationId xmlns:a16="http://schemas.microsoft.com/office/drawing/2014/main" id="{215DFEBA-F278-48EF-8E10-D2A84287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GUARDRAIL  ·  28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6E58FE6-F8CF-44F8-B2CB-BE6FD1ED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The revenue guardrail did not move</a:t>
            </a:r>
          </a:p>
        </p:txBody>
      </p:sp>
      <p:cxnSp>
        <p:nvCxnSpPr>
          <p:cNvPr id="15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0FE6A7DE-DEFC-493E-8142-73310736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BF68D62-16E9-401A-AC0F-7BD5B0FA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28 / 32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59e132feb94f04"/>
          <a:stretch xmlns:a="http://schemas.openxmlformats.org/drawingml/2006/main"/>
        </p:blipFill>
        <p:spPr>
          <a:xfrm xmlns:a="http://schemas.openxmlformats.org/drawingml/2006/main">
            <a:off x="2553030" y="1485900"/>
            <a:ext cx="7085939" cy="3714750"/>
          </a:xfrm>
          <a:prstGeom xmlns:a="http://schemas.openxmlformats.org/drawingml/2006/main" prst="rect">
            <a:avLst/>
          </a:prstGeom>
        </p:spPr>
      </p:pic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34D707E8-25DE-4018-A132-27D5BE31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467350"/>
            <a:ext cx="7048500" cy="742950"/>
          </a:xfrm>
          <a:prstGeom xmlns:a="http://schemas.openxmlformats.org/drawingml/2006/main" prst="roundRect">
            <a:avLst>
              <a:gd name="adj" fmla="val 12821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9E59923-600D-4850-AF81-4F2E9D64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67375"/>
            <a:ext cx="647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0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No significant AROV difference under t-test, Mann-Whitney U or bootstrap</a:t>
            </a:r>
          </a:p>
        </p:txBody>
      </p:sp>
    </p:spTree>
    <p:extLst>
      <p:ext uri="{BB962C8B-B14F-4D97-AF65-F5344CB8AC3E}">
        <p14:creationId xmlns:p14="http://schemas.microsoft.com/office/powerpoint/2010/main" val="88786435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ection">
            <a:extLst xmlns:a="http://schemas.openxmlformats.org/drawingml/2006/main">
              <a:ext uri="{FF2B5EF4-FFF2-40B4-BE49-F238E27FC236}">
                <a16:creationId xmlns:a16="http://schemas.microsoft.com/office/drawing/2014/main" id="{68F9E8C5-C830-4EDF-B129-30EFB423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CONTROLLED SPLIT  ·  29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FB3122-D36F-4BD9-8E41-2BBEB011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Equal context entered both paths</a:t>
            </a:r>
          </a:p>
        </p:txBody>
      </p:sp>
      <p:cxnSp>
        <p:nvCxnSpPr>
          <p:cNvPr id="14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FE59336D-EEC9-4F87-BF2D-6555AD77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281B67E-3DAE-4718-86AD-EFA83A24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29 / 32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17b3902604d88"/>
          <a:stretch xmlns:a="http://schemas.openxmlformats.org/drawingml/2006/main"/>
        </p:blipFill>
        <p:spPr>
          <a:xfrm xmlns:a="http://schemas.openxmlformats.org/drawingml/2006/main">
            <a:off x="1066800" y="2491556"/>
            <a:ext cx="10058400" cy="1970137"/>
          </a:xfrm>
          <a:prstGeom xmlns:a="http://schemas.openxmlformats.org/drawingml/2006/main" prst="rect">
            <a:avLst/>
          </a:prstGeom>
        </p:spPr>
      </p:pic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24957EB-88D0-4843-8DC6-865E27BA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8102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Seven days · 50/50 by user ID · identical backend context into both production paths</a:t>
            </a:r>
          </a:p>
        </p:txBody>
      </p:sp>
    </p:spTree>
    <p:extLst>
      <p:ext uri="{BB962C8B-B14F-4D97-AF65-F5344CB8AC3E}">
        <p14:creationId xmlns:p14="http://schemas.microsoft.com/office/powerpoint/2010/main" val="41545967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ection">
            <a:extLst xmlns:a="http://schemas.openxmlformats.org/drawingml/2006/main">
              <a:ext uri="{FF2B5EF4-FFF2-40B4-BE49-F238E27FC236}">
                <a16:creationId xmlns:a16="http://schemas.microsoft.com/office/drawing/2014/main" id="{B47379F6-D08C-44A6-A10E-9C5B27B0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RECOMMENDATION PATH  ·  30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A73929-33F9-40AC-905E-C62C21E3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Ranking computation stayed offline</a:t>
            </a:r>
          </a:p>
        </p:txBody>
      </p:sp>
      <p:cxnSp>
        <p:nvCxnSpPr>
          <p:cNvPr id="15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E84E3CA2-3FDA-4584-A2F9-9DB5D8FB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D9618CC-BDD5-472A-9D2F-EF241AFA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30 / 32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be7c56a6de4b6a"/>
          <a:stretch xmlns:a="http://schemas.openxmlformats.org/drawingml/2006/main"/>
        </p:blipFill>
        <p:spPr>
          <a:xfrm xmlns:a="http://schemas.openxmlformats.org/drawingml/2006/main">
            <a:off x="1104900" y="1711617"/>
            <a:ext cx="9982200" cy="3415717"/>
          </a:xfrm>
          <a:prstGeom xmlns:a="http://schemas.openxmlformats.org/drawingml/2006/main" prst="rect">
            <a:avLst/>
          </a:prstGeom>
        </p:spPr>
      </p:pic>
      <p:sp>
        <p:nvSpPr>
          <p:cNvPr id="7" name="rect">
            <a:extLst xmlns:a="http://schemas.openxmlformats.org/drawingml/2006/main">
              <a:ext uri="{FF2B5EF4-FFF2-40B4-BE49-F238E27FC236}">
                <a16:creationId xmlns:a16="http://schemas.microsoft.com/office/drawing/2014/main" id="{4E28E212-01B1-4155-9CBE-D1BF4F0C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638800"/>
            <a:ext cx="9410700" cy="609600"/>
          </a:xfrm>
          <a:prstGeom xmlns:a="http://schemas.openxmlformats.org/drawingml/2006/main" prst="roundRect">
            <a:avLst>
              <a:gd name="adj" fmla="val 14063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A59FA057-D066-4C81-97E5-D4E488BF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810250"/>
            <a:ext cx="887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Observed serving components: Redis retrieval up to ≈3 ms · managed call around 50 ms</a:t>
            </a:r>
          </a:p>
        </p:txBody>
      </p:sp>
    </p:spTree>
    <p:extLst>
      <p:ext uri="{BB962C8B-B14F-4D97-AF65-F5344CB8AC3E}">
        <p14:creationId xmlns:p14="http://schemas.microsoft.com/office/powerpoint/2010/main" val="125500538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ection">
            <a:extLst xmlns:a="http://schemas.openxmlformats.org/drawingml/2006/main">
              <a:ext uri="{FF2B5EF4-FFF2-40B4-BE49-F238E27FC236}">
                <a16:creationId xmlns:a16="http://schemas.microsoft.com/office/drawing/2014/main" id="{735464B4-963E-4EB2-A81F-F87E7F2B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MEASUREMENT SCOPE  ·  31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C4AA92-A0DB-4779-AC60-154D30A7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309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Numbers are comparable only inside their measurement boundary</a:t>
            </a:r>
          </a:p>
        </p:txBody>
      </p:sp>
      <p:cxnSp>
        <p:nvCxnSpPr>
          <p:cNvPr id="30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84616348-E61A-4354-B6FE-7533F623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975BBC-064A-47A7-90E6-D656C9EA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31 / 32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D95A686-CEB2-46CC-A999-93392D2B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METRIC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F8519E1-581C-4487-8C3A-14182B48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4287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BOUNDARY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1EE6E994-DAB5-4F97-B647-7A062724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428750"/>
            <a:ext cx="4514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WHAT MAY BE SAID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17144AA0-BFC4-443B-AC8D-D40C3719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90700"/>
            <a:ext cx="110109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15F493A4-F6D0-4A4B-9291-523F3680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43100"/>
            <a:ext cx="2686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A/B assignment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109FEA5-CD93-47DE-85AC-3EE9A1B6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19050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Architectural property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889A3B3-F156-4D52-A1B9-244A68E6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88595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No synchronous call to the experimentation control plane</a:t>
            </a:r>
          </a:p>
        </p:txBody>
      </p:sp>
      <p:sp>
        <p:nvSpPr>
          <p:cNvPr id="13" name="rect">
            <a:extLst xmlns:a="http://schemas.openxmlformats.org/drawingml/2006/main">
              <a:ext uri="{FF2B5EF4-FFF2-40B4-BE49-F238E27FC236}">
                <a16:creationId xmlns:a16="http://schemas.microsoft.com/office/drawing/2014/main" id="{0BD62D9B-2B42-495B-9C0A-6D47A76D7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71775"/>
            <a:ext cx="110109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C387036-B075-4C90-B1C9-AA59DF0D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24175"/>
            <a:ext cx="2686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WebSocket processing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B2609A67-464A-42EB-89D2-5E6C2A23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8607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Per-pod p95 · 24-hour window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0933B7D1-F353-4057-937B-8C369BEEC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67025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≈4 ms · not aggregated across the fleet</a:t>
            </a:r>
          </a:p>
        </p:txBody>
      </p:sp>
      <p:sp>
        <p:nvSpPr>
          <p:cNvPr id="17" name="rect">
            <a:extLst xmlns:a="http://schemas.openxmlformats.org/drawingml/2006/main">
              <a:ext uri="{FF2B5EF4-FFF2-40B4-BE49-F238E27FC236}">
                <a16:creationId xmlns:a16="http://schemas.microsoft.com/office/drawing/2014/main" id="{E49FD90C-6997-4BE6-9081-3834099D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110109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1B513316-9D3E-46A4-9CEA-9061AE34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05250"/>
            <a:ext cx="2686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WebSocket connections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4397CD4F-B9C5-4F21-BC8D-D52F43CB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8671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Observed per pod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6F2D972B-13A2-49D0-91B2-A5A85E4A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48100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≈600-650 across two replicas in the reported deployment</a:t>
            </a:r>
          </a:p>
        </p:txBody>
      </p:sp>
      <p:sp>
        <p:nvSpPr>
          <p:cNvPr id="21" name="rect">
            <a:extLst xmlns:a="http://schemas.openxmlformats.org/drawingml/2006/main">
              <a:ext uri="{FF2B5EF4-FFF2-40B4-BE49-F238E27FC236}">
                <a16:creationId xmlns:a16="http://schemas.microsoft.com/office/drawing/2014/main" id="{5F3BD8A1-9CC3-49CF-B72D-2066A8CB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33925"/>
            <a:ext cx="110109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AC231959-0F57-4065-9A0E-98D5E460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86325"/>
            <a:ext cx="2686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Backend-to-client delivery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44642BE1-487F-4DE2-B35C-938AC1CA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84822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Transport measurement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C6645FBA-BC32-47C4-B528-10EF9080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829175"/>
            <a:ext cx="4476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≈300-330 ms · not user-perceived rendering latency</a:t>
            </a:r>
          </a:p>
        </p:txBody>
      </p:sp>
    </p:spTree>
    <p:extLst>
      <p:ext uri="{BB962C8B-B14F-4D97-AF65-F5344CB8AC3E}">
        <p14:creationId xmlns:p14="http://schemas.microsoft.com/office/powerpoint/2010/main" val="38067060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section">
            <a:extLst xmlns:a="http://schemas.openxmlformats.org/drawingml/2006/main">
              <a:ext uri="{FF2B5EF4-FFF2-40B4-BE49-F238E27FC236}">
                <a16:creationId xmlns:a16="http://schemas.microsoft.com/office/drawing/2014/main" id="{EFF35C61-7241-4F7C-8CDD-FA9305CD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670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B65B00"/>
                </a:solidFill>
                <a:latin typeface="Helvetica Neue"/>
                <a:ea typeface="Helvetica Neue"/>
                <a:cs typeface="Helvetica Neue"/>
              </a:rPr>
              <a:t>RESULT TABLE  ·  32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2F8E42-4B04-4738-8A5E-797C5E34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4283F"/>
                </a:solidFill>
                <a:latin typeface="Helvetica Neue"/>
                <a:ea typeface="Helvetica Neue"/>
                <a:cs typeface="Helvetica Neue"/>
              </a:rPr>
              <a:t>Backup · Full recommendation head-to-head</a:t>
            </a:r>
          </a:p>
        </p:txBody>
      </p:sp>
      <p:cxnSp>
        <p:nvCxnSpPr>
          <p:cNvPr id="46" name="title-accent-line"/>
          <p:cNvCxnSpPr/>
          <p:nvPr/>
        </p:nvCxnSpPr>
        <p:spPr>
          <a:xfrm xmlns:a="http://schemas.openxmlformats.org/drawingml/2006/main">
            <a:off x="552450" y="1323975"/>
            <a:ext cx="11087100" cy="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1769E0"/>
            </a:solidFill>
            <a:prstDash val="solid"/>
          </a:ln>
        </p:spPr>
      </p:cxn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7498DDD-4610-4DB6-97B6-2BF52E4F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4476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Aliaksandr Dainiak · MunichTech EXPO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8DE918-E18C-4CAF-A0DB-D79E690C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96050"/>
            <a:ext cx="571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48485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748CA5"/>
                </a:solidFill>
                <a:latin typeface="Helvetica Neue"/>
                <a:ea typeface="Helvetica Neue"/>
                <a:cs typeface="Helvetica Neue"/>
              </a:rPr>
              <a:t>32 / 32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5E1B11DA-9E77-496F-A6CA-240E28FF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09700"/>
            <a:ext cx="3695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METRIC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FEEE564-5E6F-49C2-B9A7-B344BBDF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4097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3D881B3-A082-42D2-BF76-EEF9B2F2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4097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TEST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24A112C-E264-43C0-A5C9-A4B4BC9B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409700"/>
            <a:ext cx="3086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CHANGE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F43644B8-7C27-4F9F-8B29-CBB204F2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5260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0A7AE44-9960-4AB0-9FB1-A45B87AE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4785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Users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AADAAAB5-805E-44C0-A9A5-5584C92E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478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259,962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DEF848C-AB89-4F67-942C-F828FBB8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8478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259,039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52CDD073-601A-450E-B7A5-DBD3210E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8478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balanced</a:t>
            </a:r>
          </a:p>
        </p:txBody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1A3F423F-A53B-4D79-9238-F543EA57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1935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8AF30A6F-7AB7-43C9-89BB-11C34714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60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Total orders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212729E4-F272-4F3C-A5A5-E0269BE5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5146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254,228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5D2CD4DE-B4D0-4D64-965E-5697B4DC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5146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250,621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D58BCDAF-691D-4466-A45D-8D7B5820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5146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-1.4% raw</a:t>
            </a:r>
          </a:p>
        </p:txBody>
      </p:sp>
      <p:sp>
        <p:nvSpPr>
          <p:cNvPr id="20" name="rect">
            <a:extLst xmlns:a="http://schemas.openxmlformats.org/drawingml/2006/main">
              <a:ext uri="{FF2B5EF4-FFF2-40B4-BE49-F238E27FC236}">
                <a16:creationId xmlns:a16="http://schemas.microsoft.com/office/drawing/2014/main" id="{0F3C87C4-B59D-4B95-9909-3152EC30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8610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DAEC8159-AF31-4A2E-9A40-96B018C6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135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Orders via recommendations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017168B7-029D-43D3-AA60-461CF74E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813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5,734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DE4259EB-1763-4E62-8CE8-83201CA5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1813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8,418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71EB87A6-A136-4603-B2EF-4E28C3CF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1813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+46.8%</a:t>
            </a:r>
          </a:p>
        </p:txBody>
      </p:sp>
      <p:sp>
        <p:nvSpPr>
          <p:cNvPr id="25" name="rect">
            <a:extLst xmlns:a="http://schemas.openxmlformats.org/drawingml/2006/main">
              <a:ext uri="{FF2B5EF4-FFF2-40B4-BE49-F238E27FC236}">
                <a16:creationId xmlns:a16="http://schemas.microsoft.com/office/drawing/2014/main" id="{FAA0B42E-0291-44B8-A819-35E1C04A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5285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">
            <a:extLst xmlns:a="http://schemas.openxmlformats.org/drawingml/2006/main">
              <a:ext uri="{FF2B5EF4-FFF2-40B4-BE49-F238E27FC236}">
                <a16:creationId xmlns:a16="http://schemas.microsoft.com/office/drawing/2014/main" id="{C1D1ACDD-AF7B-4A44-BE3F-73627411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Recommendation share</a:t>
            </a:r>
          </a:p>
        </p:txBody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5F32F7CB-C86E-4C46-9751-5EBBB8FD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481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2.26%</a:t>
            </a:r>
          </a:p>
        </p:txBody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5B988A97-A103-43E0-85DE-2BFC4B58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481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3.36%</a:t>
            </a:r>
          </a:p>
        </p:txBody>
      </p:sp>
      <p:sp>
        <p:nvSpPr>
          <p:cNvPr id="29" name="text">
            <a:extLst xmlns:a="http://schemas.openxmlformats.org/drawingml/2006/main">
              <a:ext uri="{FF2B5EF4-FFF2-40B4-BE49-F238E27FC236}">
                <a16:creationId xmlns:a16="http://schemas.microsoft.com/office/drawing/2014/main" id="{60E07D65-C3FD-4F8D-BC4D-6820AA09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8481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+48.9%</a:t>
            </a:r>
          </a:p>
        </p:txBody>
      </p:sp>
      <p:sp>
        <p:nvSpPr>
          <p:cNvPr id="30" name="rect">
            <a:extLst xmlns:a="http://schemas.openxmlformats.org/drawingml/2006/main">
              <a:ext uri="{FF2B5EF4-FFF2-40B4-BE49-F238E27FC236}">
                <a16:creationId xmlns:a16="http://schemas.microsoft.com/office/drawing/2014/main" id="{39E7F463-CC4C-42A9-87DD-0E1A7260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1960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8F1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text">
            <a:extLst xmlns:a="http://schemas.openxmlformats.org/drawingml/2006/main">
              <a:ext uri="{FF2B5EF4-FFF2-40B4-BE49-F238E27FC236}">
                <a16:creationId xmlns:a16="http://schemas.microsoft.com/office/drawing/2014/main" id="{76FFFAA3-6FDC-43EB-935B-186527FA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1485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Add-to-cart on surface</a:t>
            </a:r>
          </a:p>
        </p:txBody>
      </p:sp>
      <p:sp>
        <p:nvSpPr>
          <p:cNvPr id="32" name="text">
            <a:extLst xmlns:a="http://schemas.openxmlformats.org/drawingml/2006/main">
              <a:ext uri="{FF2B5EF4-FFF2-40B4-BE49-F238E27FC236}">
                <a16:creationId xmlns:a16="http://schemas.microsoft.com/office/drawing/2014/main" id="{FBB3D251-5E48-4C1E-9043-3941A337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148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3.30%</a:t>
            </a:r>
          </a:p>
        </p:txBody>
      </p:sp>
      <p:sp>
        <p:nvSpPr>
          <p:cNvPr id="33" name="text">
            <a:extLst xmlns:a="http://schemas.openxmlformats.org/drawingml/2006/main">
              <a:ext uri="{FF2B5EF4-FFF2-40B4-BE49-F238E27FC236}">
                <a16:creationId xmlns:a16="http://schemas.microsoft.com/office/drawing/2014/main" id="{C25535B8-F5AE-464F-BDD1-5090D085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51485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4.68%</a:t>
            </a:r>
          </a:p>
        </p:txBody>
      </p:sp>
      <p:sp>
        <p:nvSpPr>
          <p:cNvPr id="34" name="text">
            <a:extLst xmlns:a="http://schemas.openxmlformats.org/drawingml/2006/main">
              <a:ext uri="{FF2B5EF4-FFF2-40B4-BE49-F238E27FC236}">
                <a16:creationId xmlns:a16="http://schemas.microsoft.com/office/drawing/2014/main" id="{AB6EEA0C-0114-4BC9-A61E-086474C2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5148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+1.38 pp / +41.8%</a:t>
            </a:r>
          </a:p>
        </p:txBody>
      </p:sp>
      <p:sp>
        <p:nvSpPr>
          <p:cNvPr id="35" name="rect">
            <a:extLst xmlns:a="http://schemas.openxmlformats.org/drawingml/2006/main">
              <a:ext uri="{FF2B5EF4-FFF2-40B4-BE49-F238E27FC236}">
                <a16:creationId xmlns:a16="http://schemas.microsoft.com/office/drawing/2014/main" id="{60D667CC-EDA6-47B1-AE10-0C68A895E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86350"/>
            <a:ext cx="11087100" cy="5334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EF4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text">
            <a:extLst xmlns:a="http://schemas.openxmlformats.org/drawingml/2006/main">
              <a:ext uri="{FF2B5EF4-FFF2-40B4-BE49-F238E27FC236}">
                <a16:creationId xmlns:a16="http://schemas.microsoft.com/office/drawing/2014/main" id="{C7AC5E27-AD86-4A00-83A4-75FF7C52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81600"/>
            <a:ext cx="3543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Users ordering via recs</a:t>
            </a:r>
          </a:p>
        </p:txBody>
      </p:sp>
      <p:sp>
        <p:nvSpPr>
          <p:cNvPr id="37" name="text">
            <a:extLst xmlns:a="http://schemas.openxmlformats.org/drawingml/2006/main">
              <a:ext uri="{FF2B5EF4-FFF2-40B4-BE49-F238E27FC236}">
                <a16:creationId xmlns:a16="http://schemas.microsoft.com/office/drawing/2014/main" id="{F927478E-4842-471E-B7CB-5CDA949F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1816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2.11%</a:t>
            </a:r>
          </a:p>
        </p:txBody>
      </p:sp>
      <p:sp>
        <p:nvSpPr>
          <p:cNvPr id="38" name="text">
            <a:extLst xmlns:a="http://schemas.openxmlformats.org/drawingml/2006/main">
              <a:ext uri="{FF2B5EF4-FFF2-40B4-BE49-F238E27FC236}">
                <a16:creationId xmlns:a16="http://schemas.microsoft.com/office/drawing/2014/main" id="{79CF3248-8CDE-49ED-A8C6-5C7BC143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181600"/>
            <a:ext cx="1790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17304C"/>
                </a:solidFill>
                <a:latin typeface="Helvetica Neue"/>
                <a:ea typeface="Helvetica Neue"/>
                <a:cs typeface="Helvetica Neue"/>
              </a:rPr>
              <a:t>3.08%</a:t>
            </a:r>
          </a:p>
        </p:txBody>
      </p:sp>
      <p:sp>
        <p:nvSpPr>
          <p:cNvPr id="39" name="text">
            <a:extLst xmlns:a="http://schemas.openxmlformats.org/drawingml/2006/main">
              <a:ext uri="{FF2B5EF4-FFF2-40B4-BE49-F238E27FC236}">
                <a16:creationId xmlns:a16="http://schemas.microsoft.com/office/drawing/2014/main" id="{02909AD7-A156-44AF-B423-C90ED0FB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1816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+0.97 pp</a:t>
            </a:r>
          </a:p>
        </p:txBody>
      </p:sp>
      <p:sp>
        <p:nvSpPr>
          <p:cNvPr id="40" name="text">
            <a:extLst xmlns:a="http://schemas.openxmlformats.org/drawingml/2006/main">
              <a:ext uri="{FF2B5EF4-FFF2-40B4-BE49-F238E27FC236}">
                <a16:creationId xmlns:a16="http://schemas.microsoft.com/office/drawing/2014/main" id="{A11CA476-E4E8-4502-A99B-98D0040B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62650"/>
            <a:ext cx="10058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69E0"/>
                </a:solidFill>
                <a:latin typeface="Helvetica Neue"/>
                <a:ea typeface="Helvetica Neue"/>
                <a:cs typeface="Helvetica Neue"/>
              </a:rPr>
              <a:t>Scope: engine-versus-engine on the recommendation surface · no no-recommendation holdout</a:t>
            </a:r>
          </a:p>
        </p:txBody>
      </p:sp>
    </p:spTree>
    <p:extLst>
      <p:ext uri="{BB962C8B-B14F-4D97-AF65-F5344CB8AC3E}">
        <p14:creationId xmlns:p14="http://schemas.microsoft.com/office/powerpoint/2010/main" val="17546026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2026-08-28T13:09:33.7580000Z</dcterms:created>
  <dcterms:modified xsi:type="dcterms:W3CDTF">2026-08-28T13:09:33.7580000Z</dcterms:modified>
</coreProperties>
</file>