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embeddedFontLst>
    <p:embeddedFont>
      <p:font typeface="MuseoModerno Medium" pitchFamily="2" charset="77"/>
      <p:regular r:id="rId28"/>
    </p:embeddedFont>
    <p:embeddedFont>
      <p:font typeface="Source Sans 3" panose="020B0303030403020204" pitchFamily="34" charset="0"/>
      <p:regular r:id="rId29"/>
    </p:embeddedFont>
    <p:embeddedFont>
      <p:font typeface="Source Sans 3 Bold" panose="020B0303030403020204" pitchFamily="34" charset="0"/>
      <p:regular r:id="rId30"/>
      <p:bold r:id="rId3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67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39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7876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5073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5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31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svg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svg"/><Relationship Id="rId4" Type="http://schemas.openxmlformats.org/officeDocument/2006/relationships/image" Target="../media/image4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svg"/><Relationship Id="rId9" Type="http://schemas.openxmlformats.org/officeDocument/2006/relationships/image" Target="../media/image64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5.svg"/><Relationship Id="rId7" Type="http://schemas.openxmlformats.org/officeDocument/2006/relationships/hyperlink" Target="https://medium.com/@eshaanjain26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ubstack.com/@eshaanjain" TargetMode="External"/><Relationship Id="rId5" Type="http://schemas.openxmlformats.org/officeDocument/2006/relationships/hyperlink" Target="https://x.com/eshaanjain26" TargetMode="External"/><Relationship Id="rId4" Type="http://schemas.openxmlformats.org/officeDocument/2006/relationships/hyperlink" Target="https://www.linkedin.com/in/eshaanjain26/" TargetMode="External"/><Relationship Id="rId9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287885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Building Production-Ready AI Systems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752652"/>
            <a:ext cx="6296860" cy="81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Practical patterns for enterprise AI that survives contact with production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Eshaan Jain</a:t>
            </a: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| MunichTech EXPO, Munich | 20–21 September 2026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42045"/>
            <a:ext cx="6296860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About the Speaker</a:t>
            </a:r>
            <a:endParaRPr lang="en-US" sz="29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1431925"/>
            <a:ext cx="2963987" cy="11330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79814" y="1602184"/>
            <a:ext cx="254727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Role</a:t>
            </a:r>
            <a:endParaRPr lang="en-US" sz="1450" dirty="0"/>
          </a:p>
        </p:txBody>
      </p:sp>
      <p:sp>
        <p:nvSpPr>
          <p:cNvPr id="6" name="Text 2"/>
          <p:cNvSpPr/>
          <p:nvPr/>
        </p:nvSpPr>
        <p:spPr>
          <a:xfrm>
            <a:off x="5479814" y="1959372"/>
            <a:ext cx="2547278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Lead Product Owner, Salesforce / Vlocity CPQ at T-Mobile, employed by Mphasis</a:t>
            </a:r>
            <a:endParaRPr lang="en-US" sz="11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2685951"/>
            <a:ext cx="2963987" cy="135076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479814" y="2856210"/>
            <a:ext cx="254727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Experience</a:t>
            </a:r>
            <a:endParaRPr lang="en-US" sz="1450" dirty="0"/>
          </a:p>
        </p:txBody>
      </p:sp>
      <p:sp>
        <p:nvSpPr>
          <p:cNvPr id="9" name="Text 4"/>
          <p:cNvSpPr/>
          <p:nvPr/>
        </p:nvSpPr>
        <p:spPr>
          <a:xfrm>
            <a:off x="5479814" y="3213398"/>
            <a:ext cx="2547278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15+ years across Amazon, T-Mobile, PwC, and Accenture in enterprise AI, applied ML, and agentic system design</a:t>
            </a:r>
            <a:endParaRPr lang="en-US" sz="11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4157662"/>
            <a:ext cx="2963987" cy="135076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479814" y="4327922"/>
            <a:ext cx="254727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Amazon Achievement</a:t>
            </a:r>
            <a:endParaRPr lang="en-US" sz="1450" dirty="0"/>
          </a:p>
        </p:txBody>
      </p:sp>
      <p:sp>
        <p:nvSpPr>
          <p:cNvPr id="12" name="Text 6"/>
          <p:cNvSpPr/>
          <p:nvPr/>
        </p:nvSpPr>
        <p:spPr>
          <a:xfrm>
            <a:off x="5479814" y="4685109"/>
            <a:ext cx="2547278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Built an ML clause extraction system that hit 95% accuracy across a $40B annual contract portfolio</a:t>
            </a:r>
            <a:endParaRPr lang="en-US" sz="11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72583" y="1431925"/>
            <a:ext cx="2963987" cy="135076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819036" y="1602184"/>
            <a:ext cx="254727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T-Mobile Impact</a:t>
            </a:r>
            <a:endParaRPr lang="en-US" sz="1450" dirty="0"/>
          </a:p>
        </p:txBody>
      </p:sp>
      <p:sp>
        <p:nvSpPr>
          <p:cNvPr id="15" name="Text 8"/>
          <p:cNvSpPr/>
          <p:nvPr/>
        </p:nvSpPr>
        <p:spPr>
          <a:xfrm>
            <a:off x="8819036" y="1959372"/>
            <a:ext cx="2547278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Leading Salesforce CPQ and CLM transformation, cutting contract creation time 50%</a:t>
            </a:r>
            <a:endParaRPr lang="en-US" sz="1150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72583" y="2903637"/>
            <a:ext cx="2963987" cy="1350764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819036" y="3073896"/>
            <a:ext cx="254727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Recognition</a:t>
            </a:r>
            <a:endParaRPr lang="en-US" sz="1450" dirty="0"/>
          </a:p>
        </p:txBody>
      </p:sp>
      <p:sp>
        <p:nvSpPr>
          <p:cNvPr id="18" name="Text 10"/>
          <p:cNvSpPr/>
          <p:nvPr/>
        </p:nvSpPr>
        <p:spPr>
          <a:xfrm>
            <a:off x="8819036" y="3431084"/>
            <a:ext cx="2547278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IEEE Senior Member, Forbes Technology Council member, 55+ citations across IEEE and Elsevier publications</a:t>
            </a:r>
            <a:endParaRPr lang="en-US" sz="1150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72583" y="4375348"/>
            <a:ext cx="2963987" cy="1350764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8819036" y="4545608"/>
            <a:ext cx="254727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Why I'm Here</a:t>
            </a:r>
            <a:endParaRPr lang="en-US" sz="1450" dirty="0"/>
          </a:p>
        </p:txBody>
      </p:sp>
      <p:sp>
        <p:nvSpPr>
          <p:cNvPr id="21" name="Text 12"/>
          <p:cNvSpPr/>
          <p:nvPr/>
        </p:nvSpPr>
        <p:spPr>
          <a:xfrm>
            <a:off x="8819036" y="4902795"/>
            <a:ext cx="2547278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Here to share what breaks when AI systems leave the demo and what it takes to fix it</a:t>
            </a:r>
            <a:endParaRPr lang="en-US" sz="1150" dirty="0"/>
          </a:p>
        </p:txBody>
      </p:sp>
      <p:sp>
        <p:nvSpPr>
          <p:cNvPr id="22" name="Text 13"/>
          <p:cNvSpPr/>
          <p:nvPr/>
        </p:nvSpPr>
        <p:spPr>
          <a:xfrm>
            <a:off x="4928568" y="5998170"/>
            <a:ext cx="6906444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803771"/>
            <a:ext cx="6296860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Why This Talk</a:t>
            </a:r>
            <a:endParaRPr lang="en-US" sz="35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1620838"/>
            <a:ext cx="897808" cy="107741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01721" y="1800324"/>
            <a:ext cx="5228499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The Demo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6301721" y="2183110"/>
            <a:ext cx="5228499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Most AI conference talks show what a system </a:t>
            </a:r>
            <a:r>
              <a:rPr lang="en-US" sz="1400" i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can do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in a demo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360" y="2698254"/>
            <a:ext cx="897808" cy="130194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01721" y="2877741"/>
            <a:ext cx="5228499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The Gap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6301721" y="3260527"/>
            <a:ext cx="5228499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Fewer show what it takes to keep that system running when real users, real data, and real failure modes show up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360" y="4000202"/>
            <a:ext cx="897808" cy="158204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301721" y="4179689"/>
            <a:ext cx="5228499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Production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6301721" y="4562475"/>
            <a:ext cx="5228499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This talk covers the second part: production. General patterns, generalized across industries. No product pitch, no proprietary case study numbers</a:t>
            </a:r>
            <a:endParaRPr lang="en-US" sz="1400" dirty="0"/>
          </a:p>
        </p:txBody>
      </p:sp>
      <p:sp>
        <p:nvSpPr>
          <p:cNvPr id="13" name="Text 7"/>
          <p:cNvSpPr/>
          <p:nvPr/>
        </p:nvSpPr>
        <p:spPr>
          <a:xfrm>
            <a:off x="4928568" y="5774134"/>
            <a:ext cx="6906444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9982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What We'll Cover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92114"/>
            <a:ext cx="189007" cy="18901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1475" y="2264370"/>
            <a:ext cx="3496877" cy="25400"/>
          </a:xfrm>
          <a:prstGeom prst="rect">
            <a:avLst/>
          </a:prstGeom>
          <a:solidFill>
            <a:srgbClr val="325F7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61475" y="2409627"/>
            <a:ext cx="349687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What "production-ready" actually means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3113584"/>
            <a:ext cx="349687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Beyond a working demo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1992114"/>
            <a:ext cx="189007" cy="1890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347359" y="2264370"/>
            <a:ext cx="3496877" cy="25400"/>
          </a:xfrm>
          <a:prstGeom prst="rect">
            <a:avLst/>
          </a:prstGeom>
          <a:solidFill>
            <a:srgbClr val="325F7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4347359" y="2409627"/>
            <a:ext cx="349687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The 5 layers every production AI system needs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4347359" y="3113584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Data, models, orchestration, reliability, and observability</a:t>
            </a:r>
            <a:endParaRPr lang="en-US" sz="14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3244" y="1992114"/>
            <a:ext cx="189007" cy="189012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033244" y="2264370"/>
            <a:ext cx="3496877" cy="25400"/>
          </a:xfrm>
          <a:prstGeom prst="rect">
            <a:avLst/>
          </a:prstGeom>
          <a:solidFill>
            <a:srgbClr val="325F7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8"/>
          <p:cNvSpPr/>
          <p:nvPr/>
        </p:nvSpPr>
        <p:spPr>
          <a:xfrm>
            <a:off x="8033244" y="2409627"/>
            <a:ext cx="349687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Where AI systems break in production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8033244" y="3113584"/>
            <a:ext cx="349687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And why</a:t>
            </a:r>
            <a:endParaRPr lang="en-US" sz="14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072731"/>
            <a:ext cx="189007" cy="189012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661475" y="4344988"/>
            <a:ext cx="5339820" cy="25400"/>
          </a:xfrm>
          <a:prstGeom prst="rect">
            <a:avLst/>
          </a:prstGeom>
          <a:solidFill>
            <a:srgbClr val="325F7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/>
          <p:nvPr/>
        </p:nvSpPr>
        <p:spPr>
          <a:xfrm>
            <a:off x="661475" y="4490244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 checklist you can use</a:t>
            </a:r>
            <a:endParaRPr lang="en-US" sz="1850" dirty="0"/>
          </a:p>
        </p:txBody>
      </p:sp>
      <p:sp>
        <p:nvSpPr>
          <p:cNvPr id="18" name="Text 12"/>
          <p:cNvSpPr/>
          <p:nvPr/>
        </p:nvSpPr>
        <p:spPr>
          <a:xfrm>
            <a:off x="661475" y="4898926"/>
            <a:ext cx="53398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Practical and actionable</a:t>
            </a:r>
            <a:endParaRPr lang="en-US" sz="14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0301" y="4072731"/>
            <a:ext cx="189007" cy="189012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6190301" y="4344988"/>
            <a:ext cx="5339820" cy="25400"/>
          </a:xfrm>
          <a:prstGeom prst="rect">
            <a:avLst/>
          </a:prstGeom>
          <a:solidFill>
            <a:srgbClr val="325F7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4"/>
          <p:cNvSpPr/>
          <p:nvPr/>
        </p:nvSpPr>
        <p:spPr>
          <a:xfrm>
            <a:off x="6190301" y="4490244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Where this is headed</a:t>
            </a:r>
            <a:endParaRPr lang="en-US" sz="1850" dirty="0"/>
          </a:p>
        </p:txBody>
      </p:sp>
      <p:sp>
        <p:nvSpPr>
          <p:cNvPr id="22" name="Text 15"/>
          <p:cNvSpPr/>
          <p:nvPr/>
        </p:nvSpPr>
        <p:spPr>
          <a:xfrm>
            <a:off x="6190301" y="4898926"/>
            <a:ext cx="53398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Over the next 12 to 24 months</a:t>
            </a:r>
            <a:endParaRPr lang="en-US" sz="1450" dirty="0"/>
          </a:p>
        </p:txBody>
      </p:sp>
      <p:sp>
        <p:nvSpPr>
          <p:cNvPr id="23" name="Text 16"/>
          <p:cNvSpPr/>
          <p:nvPr/>
        </p:nvSpPr>
        <p:spPr>
          <a:xfrm>
            <a:off x="356682" y="555565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74973"/>
            <a:ext cx="10868745" cy="287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The Gap Between Demo and Deployment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607601" y="998736"/>
            <a:ext cx="3514042" cy="304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95%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661475" y="1382514"/>
            <a:ext cx="5406294" cy="143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dirty="0">
                <a:solidFill>
                  <a:srgbClr val="FFB70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Failure Rate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475" y="1553369"/>
            <a:ext cx="5406294" cy="109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9000"/>
              </a:lnSpc>
              <a:buNone/>
            </a:pPr>
            <a:r>
              <a:rPr lang="en-US" sz="7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Enterprise GenAI deployments that failed to deliver measurable P&amp;L impact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7069953" y="998736"/>
            <a:ext cx="3514141" cy="304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300+</a:t>
            </a:r>
            <a:endParaRPr lang="en-US" sz="2350" dirty="0"/>
          </a:p>
        </p:txBody>
      </p:sp>
      <p:sp>
        <p:nvSpPr>
          <p:cNvPr id="7" name="Text 5"/>
          <p:cNvSpPr/>
          <p:nvPr/>
        </p:nvSpPr>
        <p:spPr>
          <a:xfrm>
            <a:off x="6123826" y="1382514"/>
            <a:ext cx="5406394" cy="143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dirty="0">
                <a:solidFill>
                  <a:srgbClr val="FFB70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Deployments Studied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123826" y="1553369"/>
            <a:ext cx="5406394" cy="109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9000"/>
              </a:lnSpc>
              <a:buNone/>
            </a:pPr>
            <a:r>
              <a:rPr lang="en-US" sz="7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MIT NANDA studied over 300 enterprise generative AI deployments in 2025</a:t>
            </a:r>
            <a:endParaRPr lang="en-US" sz="700" dirty="0"/>
          </a:p>
        </p:txBody>
      </p:sp>
      <p:sp>
        <p:nvSpPr>
          <p:cNvPr id="9" name="Shape 7"/>
          <p:cNvSpPr/>
          <p:nvPr/>
        </p:nvSpPr>
        <p:spPr>
          <a:xfrm>
            <a:off x="661475" y="1713508"/>
            <a:ext cx="10868745" cy="240903"/>
          </a:xfrm>
          <a:prstGeom prst="roundRect">
            <a:avLst>
              <a:gd name="adj" fmla="val 5738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48" y="1781373"/>
            <a:ext cx="115091" cy="92075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960711" y="1781373"/>
            <a:ext cx="11087021" cy="109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9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Source: MIT NANDA, "The GenAI Divide: State of AI in Business 2025"</a:t>
            </a:r>
            <a:endParaRPr lang="en-US" sz="7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2004913"/>
            <a:ext cx="7064595" cy="395773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34726" y="3351832"/>
            <a:ext cx="6698736" cy="1952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9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report names this the </a:t>
            </a:r>
            <a:r>
              <a:rPr lang="en-US" sz="1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"GenAI Divide"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most pilots stall, </a:t>
            </a:r>
          </a:p>
          <a:p>
            <a:pPr marL="0" indent="0" algn="l">
              <a:lnSpc>
                <a:spcPct val="99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small number reach production and compound in value. </a:t>
            </a:r>
          </a:p>
          <a:p>
            <a:pPr marL="0" indent="0" algn="l">
              <a:lnSpc>
                <a:spcPct val="99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systems that succeeded shared a pattern: built and owned </a:t>
            </a:r>
          </a:p>
          <a:p>
            <a:pPr marL="0" indent="0" algn="l">
              <a:lnSpc>
                <a:spcPct val="99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by the teams closest to the workflow, with tight feedback loops, </a:t>
            </a:r>
          </a:p>
          <a:p>
            <a:pPr marL="0" indent="0" algn="l">
              <a:lnSpc>
                <a:spcPct val="99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not handed off from a central AI lab.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6682" y="6173291"/>
            <a:ext cx="11478330" cy="109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9000"/>
              </a:lnSpc>
              <a:buNone/>
            </a:pPr>
            <a:r>
              <a:rPr lang="en-US" sz="7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7709"/>
            <a:ext cx="10868745" cy="52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What "Production-Ready" Means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377752"/>
            <a:ext cx="10868745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working demo proves the model can produce a correct answer once, under conditions you controlled. A production-ready system holds up against 5 tests, every time, under conditions you don't control.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049859"/>
            <a:ext cx="3523963" cy="1841302"/>
          </a:xfrm>
          <a:prstGeom prst="roundRect">
            <a:avLst>
              <a:gd name="adj" fmla="val 136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8853" y="2217241"/>
            <a:ext cx="502332" cy="502345"/>
          </a:xfrm>
          <a:prstGeom prst="ellipse">
            <a:avLst/>
          </a:prstGeom>
          <a:solidFill>
            <a:srgbClr val="325F7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962" y="2355354"/>
            <a:ext cx="226015" cy="2260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8853" y="2867918"/>
            <a:ext cx="3189208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Reliability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8853" y="3218557"/>
            <a:ext cx="3189208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Predictable behavior under load, safe failure when something breaks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33767" y="2049859"/>
            <a:ext cx="3524063" cy="1841302"/>
          </a:xfrm>
          <a:prstGeom prst="roundRect">
            <a:avLst>
              <a:gd name="adj" fmla="val 136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501144" y="2217241"/>
            <a:ext cx="502332" cy="502345"/>
          </a:xfrm>
          <a:prstGeom prst="ellipse">
            <a:avLst/>
          </a:prstGeom>
          <a:solidFill>
            <a:srgbClr val="325F7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9253" y="2355354"/>
            <a:ext cx="226015" cy="2260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01144" y="2867918"/>
            <a:ext cx="318930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Observability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01144" y="3218557"/>
            <a:ext cx="3189307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You can see what the system did and why, after the fact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006158" y="2049859"/>
            <a:ext cx="3523963" cy="1841302"/>
          </a:xfrm>
          <a:prstGeom prst="roundRect">
            <a:avLst>
              <a:gd name="adj" fmla="val 136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173535" y="2217241"/>
            <a:ext cx="502332" cy="502345"/>
          </a:xfrm>
          <a:prstGeom prst="ellipse">
            <a:avLst/>
          </a:prstGeom>
          <a:solidFill>
            <a:srgbClr val="325F7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1644" y="2355354"/>
            <a:ext cx="226015" cy="2260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73535" y="2867918"/>
            <a:ext cx="3189208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Security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173535" y="3218557"/>
            <a:ext cx="3189208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Resists prompt injection, data leakage, and unauthorized actions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61475" y="4039493"/>
            <a:ext cx="5360159" cy="1841302"/>
          </a:xfrm>
          <a:prstGeom prst="roundRect">
            <a:avLst>
              <a:gd name="adj" fmla="val 136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828853" y="4206875"/>
            <a:ext cx="502332" cy="502345"/>
          </a:xfrm>
          <a:prstGeom prst="ellipse">
            <a:avLst/>
          </a:prstGeom>
          <a:solidFill>
            <a:srgbClr val="325F7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6962" y="4344988"/>
            <a:ext cx="226015" cy="2260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28853" y="4857552"/>
            <a:ext cx="5025403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Cost Control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828853" y="5208191"/>
            <a:ext cx="5025403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You know the cost per request, and it doesn't scale linearly with usage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6169962" y="4039493"/>
            <a:ext cx="5360159" cy="1841302"/>
          </a:xfrm>
          <a:prstGeom prst="roundRect">
            <a:avLst>
              <a:gd name="adj" fmla="val 136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6337340" y="4206875"/>
            <a:ext cx="502332" cy="502345"/>
          </a:xfrm>
          <a:prstGeom prst="ellipse">
            <a:avLst/>
          </a:prstGeom>
          <a:solidFill>
            <a:srgbClr val="325F7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5449" y="4344988"/>
            <a:ext cx="226015" cy="22602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337340" y="4857552"/>
            <a:ext cx="5025403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Governance</a:t>
            </a:r>
            <a:endParaRPr lang="en-US" sz="1600" dirty="0"/>
          </a:p>
        </p:txBody>
      </p:sp>
      <p:sp>
        <p:nvSpPr>
          <p:cNvPr id="28" name="Text 21"/>
          <p:cNvSpPr/>
          <p:nvPr/>
        </p:nvSpPr>
        <p:spPr>
          <a:xfrm>
            <a:off x="6337340" y="5208191"/>
            <a:ext cx="5025403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Someone owns the decision, can explain it, and can be held accountable for it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356682" y="6047680"/>
            <a:ext cx="11478330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6000"/>
              </a:lnSpc>
              <a:buNone/>
            </a:pPr>
            <a:r>
              <a:rPr lang="en-US" sz="13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25264"/>
            <a:ext cx="806430" cy="183654"/>
          </a:xfrm>
          <a:prstGeom prst="roundRect">
            <a:avLst>
              <a:gd name="adj" fmla="val 7902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02" y="568722"/>
            <a:ext cx="96736" cy="967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79056" y="561479"/>
            <a:ext cx="1125906" cy="111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LAYER 1 OF 5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661475" y="739775"/>
            <a:ext cx="10868745" cy="377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1: Data Foundations</a:t>
            </a:r>
            <a:endParaRPr lang="en-US" sz="23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6656" y="1233587"/>
            <a:ext cx="6838382" cy="25660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201967" y="3176738"/>
            <a:ext cx="1031415" cy="198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Reliability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6902104" y="3165386"/>
            <a:ext cx="1164659" cy="397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Orchestration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5609303" y="3176738"/>
            <a:ext cx="1031414" cy="198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Retrieval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4316502" y="3176738"/>
            <a:ext cx="1031414" cy="198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Models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2995444" y="3176738"/>
            <a:ext cx="1031415" cy="198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Data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1010815" y="4015284"/>
            <a:ext cx="4937498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Root cause of every production AI failure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1010815" y="4281587"/>
            <a:ext cx="4937498" cy="317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Every production AI failure I've traced back far enough lands on the same root cause: unstructured, inconsistent, or poorly governed data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1010815" y="4795143"/>
            <a:ext cx="4937498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The data is rarely clean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1010815" y="5061446"/>
            <a:ext cx="4937498" cy="317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Clause extraction, contract data, product catalogs, support tickets: the data feeding the model is rarely clean when a project starts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1010815" y="5575002"/>
            <a:ext cx="4937498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 questions before you pick a model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1010815" y="5841305"/>
            <a:ext cx="4937498" cy="158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Where does the ground truth live, who owns it, and how do you know when it changes</a:t>
            </a:r>
            <a:endParaRPr lang="en-US" sz="95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9732" y="3973711"/>
            <a:ext cx="2604725" cy="11680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34076" y="4107259"/>
            <a:ext cx="2286836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Build a golden dataset first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6434076" y="4373562"/>
            <a:ext cx="2286836" cy="6346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Build a golden dataset before you build a prompt. If you can't define 50 to 100 correct answers by hand, the task isn't understood well enough to automate</a:t>
            </a:r>
            <a:endParaRPr lang="en-US" sz="95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31746" y="3973711"/>
            <a:ext cx="2604824" cy="1168003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116090" y="4107259"/>
            <a:ext cx="2286935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FF6B5B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The unglamorous truth</a:t>
            </a:r>
            <a:endParaRPr lang="en-US" sz="1150" dirty="0"/>
          </a:p>
        </p:txBody>
      </p:sp>
      <p:sp>
        <p:nvSpPr>
          <p:cNvPr id="23" name="Text 17"/>
          <p:cNvSpPr/>
          <p:nvPr/>
        </p:nvSpPr>
        <p:spPr>
          <a:xfrm>
            <a:off x="9116090" y="4373562"/>
            <a:ext cx="2286935" cy="475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Data quality work is unglamorous and underfunded. It decides whether everything downstream works</a:t>
            </a:r>
            <a:endParaRPr lang="en-US" sz="950" dirty="0"/>
          </a:p>
        </p:txBody>
      </p:sp>
      <p:sp>
        <p:nvSpPr>
          <p:cNvPr id="24" name="Text 18"/>
          <p:cNvSpPr/>
          <p:nvPr/>
        </p:nvSpPr>
        <p:spPr>
          <a:xfrm>
            <a:off x="356682" y="6173986"/>
            <a:ext cx="11478330" cy="158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9000"/>
              </a:lnSpc>
              <a:buNone/>
            </a:pPr>
            <a:r>
              <a:rPr lang="en-US" sz="95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409069" cy="93166"/>
          </a:xfrm>
          <a:prstGeom prst="roundRect">
            <a:avLst>
              <a:gd name="adj" fmla="val 7912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84" y="541834"/>
            <a:ext cx="49112" cy="491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71903" y="538163"/>
            <a:ext cx="871416" cy="56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LAYER 2 OF 5</a:t>
            </a:r>
            <a:endParaRPr lang="en-US" sz="350" dirty="0"/>
          </a:p>
        </p:txBody>
      </p:sp>
      <p:sp>
        <p:nvSpPr>
          <p:cNvPr id="5" name="Text 2"/>
          <p:cNvSpPr/>
          <p:nvPr/>
        </p:nvSpPr>
        <p:spPr>
          <a:xfrm>
            <a:off x="661475" y="620911"/>
            <a:ext cx="10868745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2: Model Selection and Evaluation</a:t>
            </a: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472" y="842764"/>
            <a:ext cx="3930750" cy="393074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12269" y="1571840"/>
            <a:ext cx="1266534" cy="198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1 Data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4512269" y="1827052"/>
            <a:ext cx="1266534" cy="3159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69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Collect and prepare high-quality datasets for evaluation.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6419686" y="1571840"/>
            <a:ext cx="1266534" cy="198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2 Models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419686" y="1827052"/>
            <a:ext cx="1266534" cy="3159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69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Select and evaluate </a:t>
            </a: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models</a:t>
            </a:r>
            <a:r>
              <a:rPr lang="en-US" sz="10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against the golden dataset.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4512379" y="3379848"/>
            <a:ext cx="1266534" cy="397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3 Retrieval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4512379" y="3833754"/>
            <a:ext cx="1266534" cy="3159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69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Fetch relevant context to support model responses in real time.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6419686" y="3379848"/>
            <a:ext cx="1266534" cy="397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4 Orchestration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6419686" y="3833754"/>
            <a:ext cx="1266534" cy="3159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69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Route data and models, coordinating multi-step workflows.</a:t>
            </a:r>
            <a:endParaRPr lang="en-US" sz="11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27" y="1411796"/>
            <a:ext cx="3033762" cy="3033839"/>
          </a:xfrm>
          <a:prstGeom prst="rect">
            <a:avLst/>
          </a:prstGeom>
        </p:spPr>
      </p:pic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1949" y="4965465"/>
            <a:ext cx="92073" cy="15224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848554" y="4962431"/>
            <a:ext cx="5159841" cy="158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Run every candidate against the golden dataset</a:t>
            </a:r>
            <a:endParaRPr lang="en-US" sz="1000" dirty="0"/>
          </a:p>
        </p:txBody>
      </p:sp>
      <p:sp>
        <p:nvSpPr>
          <p:cNvPr id="18" name="Text 12"/>
          <p:cNvSpPr/>
          <p:nvPr/>
        </p:nvSpPr>
        <p:spPr>
          <a:xfrm>
            <a:off x="4848554" y="5154047"/>
            <a:ext cx="5159841" cy="107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Before</a:t>
            </a:r>
            <a:r>
              <a:rPr lang="en-US" sz="8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committing. Automated evaluation catches regressions, human evaluation catches the errors automated evaluation misses</a:t>
            </a:r>
            <a:endParaRPr lang="en-US" sz="8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1949" y="5339186"/>
            <a:ext cx="92073" cy="152244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4848554" y="5336150"/>
            <a:ext cx="5159841" cy="158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Build the evaluation suite before you need it</a:t>
            </a:r>
            <a:endParaRPr lang="en-US" sz="1000" dirty="0"/>
          </a:p>
        </p:txBody>
      </p:sp>
      <p:sp>
        <p:nvSpPr>
          <p:cNvPr id="21" name="Text 14"/>
          <p:cNvSpPr/>
          <p:nvPr/>
        </p:nvSpPr>
        <p:spPr>
          <a:xfrm>
            <a:off x="4848554" y="5527766"/>
            <a:ext cx="5159841" cy="107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Adding evaluation to a system already in production is slower and more expensive than building it first</a:t>
            </a:r>
            <a:endParaRPr lang="en-US" sz="9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1949" y="5712904"/>
            <a:ext cx="92073" cy="152244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4848554" y="5709869"/>
            <a:ext cx="5159841" cy="158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Route by task, not by preference</a:t>
            </a:r>
            <a:endParaRPr lang="en-US" sz="1000" dirty="0"/>
          </a:p>
        </p:txBody>
      </p:sp>
      <p:sp>
        <p:nvSpPr>
          <p:cNvPr id="24" name="Text 16"/>
          <p:cNvSpPr/>
          <p:nvPr/>
        </p:nvSpPr>
        <p:spPr>
          <a:xfrm>
            <a:off x="4848554" y="5901487"/>
            <a:ext cx="5159841" cy="107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Simple classification doesn't need the same model as multi-step reasoning</a:t>
            </a:r>
            <a:endParaRPr lang="en-US" sz="90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1949" y="6086623"/>
            <a:ext cx="92073" cy="152244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848554" y="6083589"/>
            <a:ext cx="5159841" cy="158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Re-run the evaluation suite on every model update</a:t>
            </a:r>
            <a:endParaRPr lang="en-US" sz="1000" dirty="0"/>
          </a:p>
        </p:txBody>
      </p:sp>
      <p:sp>
        <p:nvSpPr>
          <p:cNvPr id="27" name="Text 18"/>
          <p:cNvSpPr/>
          <p:nvPr/>
        </p:nvSpPr>
        <p:spPr>
          <a:xfrm>
            <a:off x="4848554" y="6275206"/>
            <a:ext cx="5159841" cy="107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9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silent update can change behavior overnight</a:t>
            </a:r>
            <a:endParaRPr lang="en-US" sz="900" dirty="0"/>
          </a:p>
        </p:txBody>
      </p:sp>
      <p:sp>
        <p:nvSpPr>
          <p:cNvPr id="28" name="Text 19"/>
          <p:cNvSpPr/>
          <p:nvPr/>
        </p:nvSpPr>
        <p:spPr>
          <a:xfrm>
            <a:off x="356682" y="8346877"/>
            <a:ext cx="11478330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45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409069" cy="93166"/>
          </a:xfrm>
          <a:prstGeom prst="roundRect">
            <a:avLst>
              <a:gd name="adj" fmla="val 7912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84" y="541834"/>
            <a:ext cx="49112" cy="491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71903" y="538163"/>
            <a:ext cx="871416" cy="56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LAYER 3 OF 5</a:t>
            </a:r>
            <a:endParaRPr lang="en-US" sz="350" dirty="0"/>
          </a:p>
        </p:txBody>
      </p:sp>
      <p:sp>
        <p:nvSpPr>
          <p:cNvPr id="5" name="Text 2"/>
          <p:cNvSpPr/>
          <p:nvPr/>
        </p:nvSpPr>
        <p:spPr>
          <a:xfrm>
            <a:off x="661475" y="620911"/>
            <a:ext cx="10868745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3: Retrieval and Context Engineering</a:t>
            </a:r>
            <a:endParaRPr lang="en-US" sz="120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A1BF32D-5544-8F02-F0DF-7953074FFCF6}"/>
              </a:ext>
            </a:extLst>
          </p:cNvPr>
          <p:cNvGrpSpPr/>
          <p:nvPr/>
        </p:nvGrpSpPr>
        <p:grpSpPr>
          <a:xfrm>
            <a:off x="2221591" y="910369"/>
            <a:ext cx="3930750" cy="3930749"/>
            <a:chOff x="4130472" y="842764"/>
            <a:chExt cx="3930750" cy="3930749"/>
          </a:xfrm>
        </p:grpSpPr>
        <p:pic>
          <p:nvPicPr>
            <p:cNvPr id="6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0472" y="842764"/>
              <a:ext cx="3930750" cy="3930749"/>
            </a:xfrm>
            <a:prstGeom prst="rect">
              <a:avLst/>
            </a:prstGeom>
          </p:spPr>
        </p:pic>
        <p:sp>
          <p:nvSpPr>
            <p:cNvPr id="7" name="Text 3"/>
            <p:cNvSpPr/>
            <p:nvPr/>
          </p:nvSpPr>
          <p:spPr>
            <a:xfrm>
              <a:off x="4512269" y="1571840"/>
              <a:ext cx="1266534" cy="19869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250" dirty="0">
                  <a:solidFill>
                    <a:srgbClr val="FFFFFF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Layer 1 Data</a:t>
              </a:r>
              <a:endParaRPr lang="en-US" sz="1250" dirty="0"/>
            </a:p>
          </p:txBody>
        </p:sp>
        <p:sp>
          <p:nvSpPr>
            <p:cNvPr id="8" name="Text 4"/>
            <p:cNvSpPr/>
            <p:nvPr/>
          </p:nvSpPr>
          <p:spPr>
            <a:xfrm>
              <a:off x="4512269" y="1827052"/>
              <a:ext cx="1266534" cy="3159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ctr">
                <a:lnSpc>
                  <a:spcPct val="69000"/>
                </a:lnSpc>
                <a:buNone/>
              </a:pPr>
              <a:r>
                <a:rPr lang="en-US" sz="1100" dirty="0">
                  <a:solidFill>
                    <a:srgbClr val="FFFFFF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Collect and chunk semantic units for retrieval.</a:t>
              </a:r>
              <a:endParaRPr lang="en-US" sz="1100" dirty="0"/>
            </a:p>
          </p:txBody>
        </p:sp>
        <p:sp>
          <p:nvSpPr>
            <p:cNvPr id="9" name="Text 5"/>
            <p:cNvSpPr/>
            <p:nvPr/>
          </p:nvSpPr>
          <p:spPr>
            <a:xfrm>
              <a:off x="6419686" y="1519186"/>
              <a:ext cx="1266534" cy="19869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250" dirty="0">
                  <a:solidFill>
                    <a:srgbClr val="FFFFFF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Layer 2 Models</a:t>
              </a:r>
              <a:endParaRPr lang="en-US" sz="1250" dirty="0"/>
            </a:p>
          </p:txBody>
        </p:sp>
        <p:sp>
          <p:nvSpPr>
            <p:cNvPr id="10" name="Text 6"/>
            <p:cNvSpPr/>
            <p:nvPr/>
          </p:nvSpPr>
          <p:spPr>
            <a:xfrm>
              <a:off x="6419686" y="1774398"/>
              <a:ext cx="1266534" cy="421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ctr">
                <a:lnSpc>
                  <a:spcPct val="69000"/>
                </a:lnSpc>
                <a:buNone/>
              </a:pPr>
              <a:r>
                <a:rPr lang="en-US" sz="1100" dirty="0">
                  <a:solidFill>
                    <a:srgbClr val="FFFFFF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Apply models that consume contextualized data inputs.</a:t>
              </a:r>
              <a:endParaRPr lang="en-US" sz="1100" dirty="0"/>
            </a:p>
          </p:txBody>
        </p:sp>
        <p:sp>
          <p:nvSpPr>
            <p:cNvPr id="11" name="Text 7"/>
            <p:cNvSpPr/>
            <p:nvPr/>
          </p:nvSpPr>
          <p:spPr>
            <a:xfrm>
              <a:off x="4512379" y="3379848"/>
              <a:ext cx="1266534" cy="39738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250" dirty="0">
                  <a:solidFill>
                    <a:srgbClr val="FFFFFF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Layer 3 Retrieval</a:t>
              </a:r>
              <a:endParaRPr lang="en-US" sz="1250" dirty="0"/>
            </a:p>
          </p:txBody>
        </p:sp>
        <p:sp>
          <p:nvSpPr>
            <p:cNvPr id="12" name="Text 8"/>
            <p:cNvSpPr/>
            <p:nvPr/>
          </p:nvSpPr>
          <p:spPr>
            <a:xfrm>
              <a:off x="4512379" y="3833754"/>
              <a:ext cx="1266534" cy="3159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ctr">
                <a:lnSpc>
                  <a:spcPct val="69000"/>
                </a:lnSpc>
                <a:buNone/>
              </a:pPr>
              <a:r>
                <a:rPr lang="en-US" sz="1100" dirty="0">
                  <a:solidFill>
                    <a:srgbClr val="FFFFFF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Teal-highlighted: fetch precise context for queries.</a:t>
              </a:r>
              <a:endParaRPr lang="en-US" sz="1100" dirty="0"/>
            </a:p>
          </p:txBody>
        </p:sp>
        <p:sp>
          <p:nvSpPr>
            <p:cNvPr id="13" name="Text 9"/>
            <p:cNvSpPr/>
            <p:nvPr/>
          </p:nvSpPr>
          <p:spPr>
            <a:xfrm>
              <a:off x="6419686" y="3379848"/>
              <a:ext cx="1266534" cy="39738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250" dirty="0">
                  <a:solidFill>
                    <a:srgbClr val="FFFFFF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Layer 4 Orchestration</a:t>
              </a:r>
              <a:endParaRPr lang="en-US" sz="1250" dirty="0"/>
            </a:p>
          </p:txBody>
        </p:sp>
        <p:sp>
          <p:nvSpPr>
            <p:cNvPr id="14" name="Text 10"/>
            <p:cNvSpPr/>
            <p:nvPr/>
          </p:nvSpPr>
          <p:spPr>
            <a:xfrm>
              <a:off x="6419686" y="3833754"/>
              <a:ext cx="1266534" cy="3159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ctr">
                <a:lnSpc>
                  <a:spcPct val="69000"/>
                </a:lnSpc>
                <a:buNone/>
              </a:pPr>
              <a:r>
                <a:rPr lang="en-US" sz="1100" dirty="0">
                  <a:solidFill>
                    <a:srgbClr val="FFFFFF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Coordinate models and retrieval across pipeline.</a:t>
              </a:r>
              <a:endParaRPr lang="en-US" sz="1100" dirty="0"/>
            </a:p>
          </p:txBody>
        </p:sp>
      </p:grp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8582" y="4818360"/>
            <a:ext cx="4557896" cy="171033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571284" y="6047278"/>
            <a:ext cx="687450" cy="2648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Ranked Context</a:t>
            </a:r>
            <a:endParaRPr lang="en-US" sz="800" dirty="0"/>
          </a:p>
        </p:txBody>
      </p:sp>
      <p:sp>
        <p:nvSpPr>
          <p:cNvPr id="17" name="Text 12"/>
          <p:cNvSpPr/>
          <p:nvPr/>
        </p:nvSpPr>
        <p:spPr>
          <a:xfrm>
            <a:off x="4704908" y="6113494"/>
            <a:ext cx="687451" cy="132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Query</a:t>
            </a:r>
            <a:endParaRPr lang="en-US" sz="800" dirty="0"/>
          </a:p>
        </p:txBody>
      </p:sp>
      <p:sp>
        <p:nvSpPr>
          <p:cNvPr id="18" name="Text 13"/>
          <p:cNvSpPr/>
          <p:nvPr/>
        </p:nvSpPr>
        <p:spPr>
          <a:xfrm>
            <a:off x="3843241" y="6113494"/>
            <a:ext cx="687450" cy="132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Vector Index</a:t>
            </a:r>
            <a:endParaRPr lang="en-US" sz="800" dirty="0"/>
          </a:p>
        </p:txBody>
      </p:sp>
      <p:sp>
        <p:nvSpPr>
          <p:cNvPr id="19" name="Text 14"/>
          <p:cNvSpPr/>
          <p:nvPr/>
        </p:nvSpPr>
        <p:spPr>
          <a:xfrm>
            <a:off x="2981575" y="6047278"/>
            <a:ext cx="687450" cy="2648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Semantic Chunking</a:t>
            </a:r>
            <a:endParaRPr lang="en-US" sz="800" dirty="0"/>
          </a:p>
        </p:txBody>
      </p:sp>
      <p:sp>
        <p:nvSpPr>
          <p:cNvPr id="20" name="Text 15"/>
          <p:cNvSpPr/>
          <p:nvPr/>
        </p:nvSpPr>
        <p:spPr>
          <a:xfrm>
            <a:off x="2101073" y="6113494"/>
            <a:ext cx="687450" cy="132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Corpus</a:t>
            </a:r>
            <a:endParaRPr lang="en-US" sz="800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2382F8B-2DAD-65EE-BCDD-CE98B5F5B8B5}"/>
              </a:ext>
            </a:extLst>
          </p:cNvPr>
          <p:cNvGrpSpPr/>
          <p:nvPr/>
        </p:nvGrpSpPr>
        <p:grpSpPr>
          <a:xfrm>
            <a:off x="6999436" y="1762727"/>
            <a:ext cx="3763815" cy="3028647"/>
            <a:chOff x="8471049" y="1276763"/>
            <a:chExt cx="3763815" cy="3028647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9D57128-D4BD-9AD9-9569-B9DDFBC94473}"/>
                </a:ext>
              </a:extLst>
            </p:cNvPr>
            <p:cNvGrpSpPr/>
            <p:nvPr/>
          </p:nvGrpSpPr>
          <p:grpSpPr>
            <a:xfrm>
              <a:off x="8492760" y="1276763"/>
              <a:ext cx="3715351" cy="295077"/>
              <a:chOff x="7852868" y="4913758"/>
              <a:chExt cx="3715351" cy="295077"/>
            </a:xfrm>
          </p:grpSpPr>
          <p:pic>
            <p:nvPicPr>
              <p:cNvPr id="21" name="Image 3" descr="preencoded.png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852868" y="5058814"/>
                <a:ext cx="92073" cy="92075"/>
              </a:xfrm>
              <a:prstGeom prst="rect">
                <a:avLst/>
              </a:prstGeom>
            </p:spPr>
          </p:pic>
          <p:sp>
            <p:nvSpPr>
              <p:cNvPr id="22" name="Text 16"/>
              <p:cNvSpPr/>
              <p:nvPr/>
            </p:nvSpPr>
            <p:spPr>
              <a:xfrm>
                <a:off x="8061222" y="4913758"/>
                <a:ext cx="3506997" cy="9594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200" dirty="0">
                    <a:solidFill>
                      <a:srgbClr val="2B4150"/>
                    </a:solidFill>
                    <a:latin typeface="MuseoModerno Medium" pitchFamily="34" charset="0"/>
                    <a:ea typeface="MuseoModerno Medium" pitchFamily="34" charset="-122"/>
                    <a:cs typeface="MuseoModerno Medium" pitchFamily="34" charset="-120"/>
                  </a:rPr>
                  <a:t>Most "model failures" are context failures</a:t>
                </a:r>
                <a:endParaRPr lang="en-US" sz="1200" dirty="0"/>
              </a:p>
            </p:txBody>
          </p:sp>
          <p:sp>
            <p:nvSpPr>
              <p:cNvPr id="23" name="Text 17"/>
              <p:cNvSpPr/>
              <p:nvPr/>
            </p:nvSpPr>
            <p:spPr>
              <a:xfrm>
                <a:off x="8061222" y="5143747"/>
                <a:ext cx="3506997" cy="6508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88000"/>
                  </a:lnSpc>
                  <a:buNone/>
                </a:pPr>
                <a:r>
                  <a:rPr lang="en-US" sz="1100" dirty="0">
                    <a:solidFill>
                      <a:srgbClr val="2B4150"/>
                    </a:solidFill>
                    <a:latin typeface="Source Sans 3" pitchFamily="34" charset="0"/>
                    <a:ea typeface="Source Sans 3" pitchFamily="34" charset="-122"/>
                    <a:cs typeface="Source Sans 3" pitchFamily="34" charset="-120"/>
                  </a:rPr>
                  <a:t>The model never saw the information it needed</a:t>
                </a:r>
                <a:endParaRPr lang="en-US" sz="1100" dirty="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2FDD2E-355B-5A67-3554-76BCB947876F}"/>
                </a:ext>
              </a:extLst>
            </p:cNvPr>
            <p:cNvGrpSpPr/>
            <p:nvPr/>
          </p:nvGrpSpPr>
          <p:grpSpPr>
            <a:xfrm>
              <a:off x="8492760" y="1827052"/>
              <a:ext cx="3729663" cy="236956"/>
              <a:chOff x="7895732" y="5125666"/>
              <a:chExt cx="3729663" cy="236956"/>
            </a:xfrm>
          </p:grpSpPr>
          <p:pic>
            <p:nvPicPr>
              <p:cNvPr id="24" name="Image 4" descr="preencoded.png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895732" y="5270547"/>
                <a:ext cx="92073" cy="92075"/>
              </a:xfrm>
              <a:prstGeom prst="rect">
                <a:avLst/>
              </a:prstGeom>
            </p:spPr>
          </p:pic>
          <p:sp>
            <p:nvSpPr>
              <p:cNvPr id="25" name="Text 18"/>
              <p:cNvSpPr/>
              <p:nvPr/>
            </p:nvSpPr>
            <p:spPr>
              <a:xfrm>
                <a:off x="8118398" y="5125666"/>
                <a:ext cx="3506997" cy="9594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200" dirty="0">
                    <a:solidFill>
                      <a:srgbClr val="2B4150"/>
                    </a:solidFill>
                    <a:latin typeface="MuseoModerno Medium" pitchFamily="34" charset="0"/>
                    <a:ea typeface="MuseoModerno Medium" pitchFamily="34" charset="-122"/>
                    <a:cs typeface="MuseoModerno Medium" pitchFamily="34" charset="-120"/>
                  </a:rPr>
                  <a:t>Chunk by semantic unit</a:t>
                </a:r>
                <a:endParaRPr lang="en-US" sz="1200" dirty="0"/>
              </a:p>
            </p:txBody>
          </p:sp>
        </p:grpSp>
        <p:sp>
          <p:nvSpPr>
            <p:cNvPr id="26" name="Text 19"/>
            <p:cNvSpPr/>
            <p:nvPr/>
          </p:nvSpPr>
          <p:spPr>
            <a:xfrm>
              <a:off x="8715426" y="2084552"/>
              <a:ext cx="3506997" cy="6508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A clause, a ticket, a product record — not by fixed </a:t>
              </a:r>
            </a:p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token count</a:t>
              </a:r>
              <a:endParaRPr lang="en-US" sz="1100" dirty="0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457E6DF-E884-185F-DD12-C2E7A118CDAE}"/>
                </a:ext>
              </a:extLst>
            </p:cNvPr>
            <p:cNvGrpSpPr/>
            <p:nvPr/>
          </p:nvGrpSpPr>
          <p:grpSpPr>
            <a:xfrm>
              <a:off x="8508398" y="2475757"/>
              <a:ext cx="3683602" cy="322437"/>
              <a:chOff x="7852868" y="5438998"/>
              <a:chExt cx="3683602" cy="322437"/>
            </a:xfrm>
          </p:grpSpPr>
          <p:pic>
            <p:nvPicPr>
              <p:cNvPr id="27" name="Image 5" descr="preencoded.png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852868" y="5582295"/>
                <a:ext cx="92073" cy="92075"/>
              </a:xfrm>
              <a:prstGeom prst="rect">
                <a:avLst/>
              </a:prstGeom>
            </p:spPr>
          </p:pic>
          <p:sp>
            <p:nvSpPr>
              <p:cNvPr id="28" name="Text 20"/>
              <p:cNvSpPr/>
              <p:nvPr/>
            </p:nvSpPr>
            <p:spPr>
              <a:xfrm>
                <a:off x="8029473" y="5438998"/>
                <a:ext cx="3506997" cy="9594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200" dirty="0">
                    <a:solidFill>
                      <a:srgbClr val="2B4150"/>
                    </a:solidFill>
                    <a:latin typeface="MuseoModerno Medium" pitchFamily="34" charset="0"/>
                    <a:ea typeface="MuseoModerno Medium" pitchFamily="34" charset="-122"/>
                    <a:cs typeface="MuseoModerno Medium" pitchFamily="34" charset="-120"/>
                  </a:rPr>
                  <a:t>Retrieval quality beats retrieval quantity</a:t>
                </a:r>
                <a:endParaRPr lang="en-US" sz="1200" dirty="0"/>
              </a:p>
            </p:txBody>
          </p:sp>
          <p:sp>
            <p:nvSpPr>
              <p:cNvPr id="29" name="Text 21"/>
              <p:cNvSpPr/>
              <p:nvPr/>
            </p:nvSpPr>
            <p:spPr>
              <a:xfrm>
                <a:off x="8029473" y="5696347"/>
                <a:ext cx="3506997" cy="6508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88000"/>
                  </a:lnSpc>
                  <a:buNone/>
                </a:pPr>
                <a:r>
                  <a:rPr lang="en-US" sz="1100" dirty="0">
                    <a:solidFill>
                      <a:srgbClr val="2B4150"/>
                    </a:solidFill>
                    <a:latin typeface="Source Sans 3" pitchFamily="34" charset="0"/>
                    <a:ea typeface="Source Sans 3" pitchFamily="34" charset="-122"/>
                    <a:cs typeface="Source Sans 3" pitchFamily="34" charset="-120"/>
                  </a:rPr>
                  <a:t>Adding context past the point of relevance adds noise </a:t>
                </a:r>
              </a:p>
              <a:p>
                <a:pPr marL="0" indent="0" algn="l">
                  <a:lnSpc>
                    <a:spcPct val="88000"/>
                  </a:lnSpc>
                  <a:buNone/>
                </a:pPr>
                <a:r>
                  <a:rPr lang="en-US" sz="1100" dirty="0">
                    <a:solidFill>
                      <a:srgbClr val="2B4150"/>
                    </a:solidFill>
                    <a:latin typeface="Source Sans 3" pitchFamily="34" charset="0"/>
                    <a:ea typeface="Source Sans 3" pitchFamily="34" charset="-122"/>
                    <a:cs typeface="Source Sans 3" pitchFamily="34" charset="-120"/>
                  </a:rPr>
                  <a:t>and cost, not accuracy</a:t>
                </a:r>
                <a:endParaRPr lang="en-US" sz="1100" dirty="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8336D6A-CAAB-FDC0-FC6E-E6A4C61B0AF9}"/>
                </a:ext>
              </a:extLst>
            </p:cNvPr>
            <p:cNvGrpSpPr/>
            <p:nvPr/>
          </p:nvGrpSpPr>
          <p:grpSpPr>
            <a:xfrm>
              <a:off x="8471049" y="3176752"/>
              <a:ext cx="3763815" cy="366072"/>
              <a:chOff x="8235942" y="4249153"/>
              <a:chExt cx="3763815" cy="36607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E711A4E-273F-28B6-99B8-1A67063A515C}"/>
                  </a:ext>
                </a:extLst>
              </p:cNvPr>
              <p:cNvGrpSpPr/>
              <p:nvPr/>
            </p:nvGrpSpPr>
            <p:grpSpPr>
              <a:xfrm>
                <a:off x="8235942" y="4249153"/>
                <a:ext cx="3763815" cy="291569"/>
                <a:chOff x="8235942" y="4249153"/>
                <a:chExt cx="3763815" cy="291569"/>
              </a:xfrm>
            </p:grpSpPr>
            <p:pic>
              <p:nvPicPr>
                <p:cNvPr id="30" name="Image 6" descr="preencoded.png"/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35942" y="4448647"/>
                  <a:ext cx="92073" cy="92075"/>
                </a:xfrm>
                <a:prstGeom prst="rect">
                  <a:avLst/>
                </a:prstGeom>
              </p:spPr>
            </p:pic>
            <p:sp>
              <p:nvSpPr>
                <p:cNvPr id="31" name="Text 22"/>
                <p:cNvSpPr/>
                <p:nvPr/>
              </p:nvSpPr>
              <p:spPr>
                <a:xfrm>
                  <a:off x="8492760" y="4249153"/>
                  <a:ext cx="3506997" cy="95945"/>
                </a:xfrm>
                <a:prstGeom prst="rect">
                  <a:avLst/>
                </a:prstGeom>
                <a:noFill/>
                <a:ln/>
              </p:spPr>
              <p:txBody>
                <a:bodyPr wrap="none" lIns="0" tIns="0" rIns="0" bIns="0" rtlCol="0" anchor="t"/>
                <a:lstStyle/>
                <a:p>
                  <a:pPr marL="0" indent="0" algn="l">
                    <a:lnSpc>
                      <a:spcPct val="104000"/>
                    </a:lnSpc>
                    <a:buNone/>
                  </a:pPr>
                  <a:r>
                    <a:rPr lang="en-US" sz="1200" dirty="0">
                      <a:solidFill>
                        <a:srgbClr val="2B4150"/>
                      </a:solidFill>
                      <a:latin typeface="MuseoModerno Medium" pitchFamily="34" charset="0"/>
                      <a:ea typeface="MuseoModerno Medium" pitchFamily="34" charset="-122"/>
                      <a:cs typeface="MuseoModerno Medium" pitchFamily="34" charset="-120"/>
                    </a:rPr>
                    <a:t>Test retrieval and generation separately</a:t>
                  </a:r>
                  <a:endParaRPr lang="en-US" sz="1200" dirty="0"/>
                </a:p>
              </p:txBody>
            </p:sp>
          </p:grpSp>
          <p:sp>
            <p:nvSpPr>
              <p:cNvPr id="32" name="Text 23"/>
              <p:cNvSpPr/>
              <p:nvPr/>
            </p:nvSpPr>
            <p:spPr>
              <a:xfrm>
                <a:off x="8492759" y="4550137"/>
                <a:ext cx="3506997" cy="6508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88000"/>
                  </a:lnSpc>
                  <a:buNone/>
                </a:pPr>
                <a:r>
                  <a:rPr lang="en-US" sz="1100" dirty="0">
                    <a:solidFill>
                      <a:srgbClr val="2B4150"/>
                    </a:solidFill>
                    <a:latin typeface="Source Sans 3" pitchFamily="34" charset="0"/>
                    <a:ea typeface="Source Sans 3" pitchFamily="34" charset="-122"/>
                    <a:cs typeface="Source Sans 3" pitchFamily="34" charset="-120"/>
                  </a:rPr>
                  <a:t>If retrieval returns the wrong document, no amount of </a:t>
                </a:r>
              </a:p>
              <a:p>
                <a:pPr marL="0" indent="0" algn="l">
                  <a:lnSpc>
                    <a:spcPct val="88000"/>
                  </a:lnSpc>
                  <a:buNone/>
                </a:pPr>
                <a:r>
                  <a:rPr lang="en-US" sz="1100" dirty="0">
                    <a:solidFill>
                      <a:srgbClr val="2B4150"/>
                    </a:solidFill>
                    <a:latin typeface="Source Sans 3" pitchFamily="34" charset="0"/>
                    <a:ea typeface="Source Sans 3" pitchFamily="34" charset="-122"/>
                    <a:cs typeface="Source Sans 3" pitchFamily="34" charset="-120"/>
                  </a:rPr>
                  <a:t>prompt engineering fixes the answer</a:t>
                </a:r>
                <a:endParaRPr lang="en-US" sz="1100" dirty="0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D83E7EF-2913-5960-1912-08EFFF16E4D3}"/>
                </a:ext>
              </a:extLst>
            </p:cNvPr>
            <p:cNvGrpSpPr/>
            <p:nvPr/>
          </p:nvGrpSpPr>
          <p:grpSpPr>
            <a:xfrm>
              <a:off x="8471049" y="3961466"/>
              <a:ext cx="3730989" cy="343944"/>
              <a:chOff x="8584833" y="4330503"/>
              <a:chExt cx="3730989" cy="343944"/>
            </a:xfrm>
          </p:grpSpPr>
          <p:pic>
            <p:nvPicPr>
              <p:cNvPr id="33" name="Image 7" descr="preencoded.png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584833" y="4517284"/>
                <a:ext cx="92073" cy="92075"/>
              </a:xfrm>
              <a:prstGeom prst="rect">
                <a:avLst/>
              </a:prstGeom>
            </p:spPr>
          </p:pic>
          <p:sp>
            <p:nvSpPr>
              <p:cNvPr id="34" name="Text 24"/>
              <p:cNvSpPr/>
              <p:nvPr/>
            </p:nvSpPr>
            <p:spPr>
              <a:xfrm>
                <a:off x="8808825" y="4330503"/>
                <a:ext cx="3506997" cy="9594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200" dirty="0">
                    <a:solidFill>
                      <a:srgbClr val="2B4150"/>
                    </a:solidFill>
                    <a:latin typeface="MuseoModerno Medium" pitchFamily="34" charset="0"/>
                    <a:ea typeface="MuseoModerno Medium" pitchFamily="34" charset="-122"/>
                    <a:cs typeface="MuseoModerno Medium" pitchFamily="34" charset="-120"/>
                  </a:rPr>
                  <a:t>Version prompts and retrieval logic like code</a:t>
                </a:r>
                <a:endParaRPr lang="en-US" sz="1200" dirty="0"/>
              </a:p>
            </p:txBody>
          </p:sp>
          <p:sp>
            <p:nvSpPr>
              <p:cNvPr id="35" name="Text 25"/>
              <p:cNvSpPr/>
              <p:nvPr/>
            </p:nvSpPr>
            <p:spPr>
              <a:xfrm>
                <a:off x="8808825" y="4609359"/>
                <a:ext cx="3506997" cy="6508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88000"/>
                  </a:lnSpc>
                  <a:buNone/>
                </a:pPr>
                <a:r>
                  <a:rPr lang="en-US" sz="1100" dirty="0">
                    <a:solidFill>
                      <a:srgbClr val="2B4150"/>
                    </a:solidFill>
                    <a:latin typeface="Source Sans 3" pitchFamily="34" charset="0"/>
                    <a:ea typeface="Source Sans 3" pitchFamily="34" charset="-122"/>
                    <a:cs typeface="Source Sans 3" pitchFamily="34" charset="-120"/>
                  </a:rPr>
                  <a:t>Both change behavior</a:t>
                </a:r>
                <a:endParaRPr lang="en-US" sz="1100" dirty="0"/>
              </a:p>
            </p:txBody>
          </p:sp>
        </p:grpSp>
      </p:grpSp>
      <p:sp>
        <p:nvSpPr>
          <p:cNvPr id="36" name="Text 26"/>
          <p:cNvSpPr/>
          <p:nvPr/>
        </p:nvSpPr>
        <p:spPr>
          <a:xfrm>
            <a:off x="356682" y="6573540"/>
            <a:ext cx="11478330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10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409069" cy="93166"/>
          </a:xfrm>
          <a:prstGeom prst="roundRect">
            <a:avLst>
              <a:gd name="adj" fmla="val 7912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84" y="541834"/>
            <a:ext cx="49112" cy="491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71903" y="538163"/>
            <a:ext cx="871416" cy="56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LAYER 4 OF 5</a:t>
            </a:r>
            <a:endParaRPr lang="en-US" sz="350" dirty="0"/>
          </a:p>
        </p:txBody>
      </p:sp>
      <p:sp>
        <p:nvSpPr>
          <p:cNvPr id="5" name="Text 2"/>
          <p:cNvSpPr/>
          <p:nvPr/>
        </p:nvSpPr>
        <p:spPr>
          <a:xfrm>
            <a:off x="661475" y="620911"/>
            <a:ext cx="10868745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4: Agent and Multi-Agent Orchestration</a:t>
            </a: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620" y="842764"/>
            <a:ext cx="7006454" cy="302140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064093" y="3291201"/>
            <a:ext cx="1690855" cy="19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4: Orchestration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3064093" y="2591794"/>
            <a:ext cx="1589523" cy="19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3: Retrieval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3064093" y="1899451"/>
            <a:ext cx="1589523" cy="19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2: Models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3064093" y="1200043"/>
            <a:ext cx="1589523" cy="19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1: Data</a:t>
            </a:r>
            <a:endParaRPr lang="en-US" sz="12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756" y="3909020"/>
            <a:ext cx="4475547" cy="308431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041873" y="5828190"/>
            <a:ext cx="1223032" cy="162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Agent A</a:t>
            </a:r>
            <a:endParaRPr lang="en-US" sz="1000" dirty="0"/>
          </a:p>
        </p:txBody>
      </p:sp>
      <p:sp>
        <p:nvSpPr>
          <p:cNvPr id="13" name="Text 8"/>
          <p:cNvSpPr/>
          <p:nvPr/>
        </p:nvSpPr>
        <p:spPr>
          <a:xfrm>
            <a:off x="3084071" y="4532991"/>
            <a:ext cx="1262765" cy="162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Handoff Format</a:t>
            </a:r>
            <a:endParaRPr lang="en-US" sz="1000" dirty="0"/>
          </a:p>
        </p:txBody>
      </p:sp>
      <p:sp>
        <p:nvSpPr>
          <p:cNvPr id="14" name="Text 9"/>
          <p:cNvSpPr/>
          <p:nvPr/>
        </p:nvSpPr>
        <p:spPr>
          <a:xfrm>
            <a:off x="3931767" y="6207518"/>
            <a:ext cx="1223032" cy="162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Agent B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5017409" y="4873943"/>
            <a:ext cx="1223032" cy="162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Orchestrator</a:t>
            </a:r>
            <a:endParaRPr lang="en-US" sz="100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996A81A-D9EB-53E3-CFC8-49839F8C6360}"/>
              </a:ext>
            </a:extLst>
          </p:cNvPr>
          <p:cNvGrpSpPr/>
          <p:nvPr/>
        </p:nvGrpSpPr>
        <p:grpSpPr>
          <a:xfrm>
            <a:off x="6967043" y="4050605"/>
            <a:ext cx="3826477" cy="2522171"/>
            <a:chOff x="7852868" y="4049458"/>
            <a:chExt cx="3826477" cy="2522171"/>
          </a:xfrm>
        </p:grpSpPr>
        <p:pic>
          <p:nvPicPr>
            <p:cNvPr id="16" name="Image 3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79359" y="4449064"/>
              <a:ext cx="92073" cy="92075"/>
            </a:xfrm>
            <a:prstGeom prst="rect">
              <a:avLst/>
            </a:prstGeom>
          </p:spPr>
        </p:pic>
        <p:sp>
          <p:nvSpPr>
            <p:cNvPr id="17" name="Text 11"/>
            <p:cNvSpPr/>
            <p:nvPr/>
          </p:nvSpPr>
          <p:spPr>
            <a:xfrm>
              <a:off x="8172348" y="4049458"/>
              <a:ext cx="3506997" cy="16655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2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A single well-scoped agent outperforms </a:t>
              </a:r>
            </a:p>
            <a:p>
              <a:pPr marL="0" indent="0" algn="l">
                <a:lnSpc>
                  <a:spcPct val="104000"/>
                </a:lnSpc>
                <a:buNone/>
              </a:pPr>
              <a:r>
                <a:rPr lang="en-US" sz="12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premature multi-agent</a:t>
              </a:r>
              <a:endParaRPr lang="en-US" sz="1200" dirty="0"/>
            </a:p>
          </p:txBody>
        </p:sp>
        <p:sp>
          <p:nvSpPr>
            <p:cNvPr id="18" name="Text 12"/>
            <p:cNvSpPr/>
            <p:nvPr/>
          </p:nvSpPr>
          <p:spPr>
            <a:xfrm>
              <a:off x="8172348" y="4506498"/>
              <a:ext cx="3506997" cy="196326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Add a second agent only when one agent is doing two </a:t>
              </a:r>
            </a:p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genuinely different jobs</a:t>
              </a:r>
              <a:endParaRPr lang="en-US" sz="1100" dirty="0"/>
            </a:p>
          </p:txBody>
        </p:sp>
        <p:pic>
          <p:nvPicPr>
            <p:cNvPr id="19" name="Image 4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79359" y="5017193"/>
              <a:ext cx="92073" cy="92075"/>
            </a:xfrm>
            <a:prstGeom prst="rect">
              <a:avLst/>
            </a:prstGeom>
          </p:spPr>
        </p:pic>
        <p:sp>
          <p:nvSpPr>
            <p:cNvPr id="20" name="Text 13"/>
            <p:cNvSpPr/>
            <p:nvPr/>
          </p:nvSpPr>
          <p:spPr>
            <a:xfrm>
              <a:off x="8172347" y="4873943"/>
              <a:ext cx="3506997" cy="9594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2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Give every agent a narrow, named responsibility</a:t>
              </a:r>
              <a:endParaRPr lang="en-US" sz="1200" dirty="0"/>
            </a:p>
          </p:txBody>
        </p:sp>
        <p:sp>
          <p:nvSpPr>
            <p:cNvPr id="21" name="Text 14"/>
            <p:cNvSpPr/>
            <p:nvPr/>
          </p:nvSpPr>
          <p:spPr>
            <a:xfrm>
              <a:off x="8172347" y="5145491"/>
              <a:ext cx="3506997" cy="19183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And a defined handoff format. Vague responsibilities </a:t>
              </a:r>
            </a:p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produce vague failures</a:t>
              </a:r>
              <a:endParaRPr lang="en-US" sz="1100" dirty="0"/>
            </a:p>
          </p:txBody>
        </p:sp>
        <p:pic>
          <p:nvPicPr>
            <p:cNvPr id="22" name="Image 5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52868" y="5587260"/>
              <a:ext cx="92073" cy="92075"/>
            </a:xfrm>
            <a:prstGeom prst="rect">
              <a:avLst/>
            </a:prstGeom>
          </p:spPr>
        </p:pic>
        <p:sp>
          <p:nvSpPr>
            <p:cNvPr id="23" name="Text 15"/>
            <p:cNvSpPr/>
            <p:nvPr/>
          </p:nvSpPr>
          <p:spPr>
            <a:xfrm>
              <a:off x="8172346" y="5487298"/>
              <a:ext cx="3506997" cy="9594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2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Orchestration needs its own error handling</a:t>
              </a:r>
              <a:endParaRPr lang="en-US" sz="1200" dirty="0"/>
            </a:p>
          </p:txBody>
        </p:sp>
        <p:sp>
          <p:nvSpPr>
            <p:cNvPr id="24" name="Text 16"/>
            <p:cNvSpPr/>
            <p:nvPr/>
          </p:nvSpPr>
          <p:spPr>
            <a:xfrm>
              <a:off x="8172346" y="5741840"/>
              <a:ext cx="3506997" cy="29213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When one agent in a chain fails, decide in advance whether </a:t>
              </a:r>
            </a:p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the chain retries, escalates to a human, or fails the task</a:t>
              </a:r>
              <a:endParaRPr lang="en-US" sz="1100" dirty="0"/>
            </a:p>
          </p:txBody>
        </p:sp>
        <p:pic>
          <p:nvPicPr>
            <p:cNvPr id="25" name="Image 6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60811" y="6302182"/>
              <a:ext cx="92073" cy="92075"/>
            </a:xfrm>
            <a:prstGeom prst="rect">
              <a:avLst/>
            </a:prstGeom>
          </p:spPr>
        </p:pic>
        <p:sp>
          <p:nvSpPr>
            <p:cNvPr id="26" name="Text 17"/>
            <p:cNvSpPr/>
            <p:nvPr/>
          </p:nvSpPr>
          <p:spPr>
            <a:xfrm>
              <a:off x="8172346" y="6140056"/>
              <a:ext cx="3506997" cy="211337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2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Multi-agent systems multiply the evaluation surface</a:t>
              </a:r>
              <a:endParaRPr lang="en-US" sz="1200" dirty="0"/>
            </a:p>
          </p:txBody>
        </p:sp>
        <p:sp>
          <p:nvSpPr>
            <p:cNvPr id="27" name="Text 18"/>
            <p:cNvSpPr/>
            <p:nvPr/>
          </p:nvSpPr>
          <p:spPr>
            <a:xfrm>
              <a:off x="8172346" y="6431514"/>
              <a:ext cx="3506997" cy="14011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Test the handoffs, not just the individual agents</a:t>
              </a:r>
              <a:endParaRPr lang="en-US" sz="1100" dirty="0"/>
            </a:p>
          </p:txBody>
        </p:sp>
      </p:grpSp>
      <p:sp>
        <p:nvSpPr>
          <p:cNvPr id="28" name="Text 19"/>
          <p:cNvSpPr/>
          <p:nvPr/>
        </p:nvSpPr>
        <p:spPr>
          <a:xfrm>
            <a:off x="356682" y="7038181"/>
            <a:ext cx="11478330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45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409069" cy="93166"/>
          </a:xfrm>
          <a:prstGeom prst="roundRect">
            <a:avLst>
              <a:gd name="adj" fmla="val 7912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84" y="541834"/>
            <a:ext cx="49112" cy="491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71903" y="538163"/>
            <a:ext cx="871416" cy="56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LAYER 5 OF 5</a:t>
            </a:r>
            <a:endParaRPr lang="en-US" sz="350" dirty="0"/>
          </a:p>
        </p:txBody>
      </p:sp>
      <p:sp>
        <p:nvSpPr>
          <p:cNvPr id="5" name="Text 2"/>
          <p:cNvSpPr/>
          <p:nvPr/>
        </p:nvSpPr>
        <p:spPr>
          <a:xfrm>
            <a:off x="661475" y="620911"/>
            <a:ext cx="10868745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Layer 5: Reliability for Non-Deterministic Systems</a:t>
            </a:r>
            <a:endParaRPr lang="en-US" sz="12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6398F20-B32E-11B2-B692-2660597E1B68}"/>
              </a:ext>
            </a:extLst>
          </p:cNvPr>
          <p:cNvGrpSpPr/>
          <p:nvPr/>
        </p:nvGrpSpPr>
        <p:grpSpPr>
          <a:xfrm>
            <a:off x="1665387" y="763537"/>
            <a:ext cx="3930750" cy="3930749"/>
            <a:chOff x="4130472" y="842764"/>
            <a:chExt cx="3930750" cy="3930749"/>
          </a:xfrm>
        </p:grpSpPr>
        <p:pic>
          <p:nvPicPr>
            <p:cNvPr id="6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30472" y="842764"/>
              <a:ext cx="3930750" cy="3930749"/>
            </a:xfrm>
            <a:prstGeom prst="rect">
              <a:avLst/>
            </a:prstGeom>
          </p:spPr>
        </p:pic>
        <p:sp>
          <p:nvSpPr>
            <p:cNvPr id="7" name="Text 3"/>
            <p:cNvSpPr/>
            <p:nvPr/>
          </p:nvSpPr>
          <p:spPr>
            <a:xfrm>
              <a:off x="4512269" y="1571840"/>
              <a:ext cx="1266534" cy="19869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250" dirty="0">
                  <a:solidFill>
                    <a:srgbClr val="FFFFFF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Layer 1 Data</a:t>
              </a:r>
              <a:endParaRPr lang="en-US" sz="1250" dirty="0"/>
            </a:p>
          </p:txBody>
        </p:sp>
        <p:sp>
          <p:nvSpPr>
            <p:cNvPr id="8" name="Text 4"/>
            <p:cNvSpPr/>
            <p:nvPr/>
          </p:nvSpPr>
          <p:spPr>
            <a:xfrm>
              <a:off x="4512269" y="1827052"/>
              <a:ext cx="1266534" cy="3159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 lnSpcReduction="10000"/>
            </a:bodyPr>
            <a:lstStyle/>
            <a:p>
              <a:pPr marL="0" indent="0" algn="ctr">
                <a:lnSpc>
                  <a:spcPct val="69000"/>
                </a:lnSpc>
                <a:buNone/>
              </a:pPr>
              <a:r>
                <a:rPr lang="en-US" sz="1000" dirty="0">
                  <a:solidFill>
                    <a:srgbClr val="FFFFFF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Foundational inputs that feed subsequent models.</a:t>
              </a:r>
              <a:endParaRPr lang="en-US" sz="1000" dirty="0"/>
            </a:p>
          </p:txBody>
        </p:sp>
        <p:sp>
          <p:nvSpPr>
            <p:cNvPr id="9" name="Text 5"/>
            <p:cNvSpPr/>
            <p:nvPr/>
          </p:nvSpPr>
          <p:spPr>
            <a:xfrm>
              <a:off x="6419686" y="1624494"/>
              <a:ext cx="1266534" cy="19869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250" dirty="0">
                  <a:solidFill>
                    <a:srgbClr val="FFFFFF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Layer 2 Models</a:t>
              </a:r>
              <a:endParaRPr lang="en-US" sz="1250" dirty="0"/>
            </a:p>
          </p:txBody>
        </p:sp>
        <p:sp>
          <p:nvSpPr>
            <p:cNvPr id="10" name="Text 6"/>
            <p:cNvSpPr/>
            <p:nvPr/>
          </p:nvSpPr>
          <p:spPr>
            <a:xfrm>
              <a:off x="6419686" y="1879706"/>
              <a:ext cx="1266534" cy="2106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 lnSpcReduction="10000"/>
            </a:bodyPr>
            <a:lstStyle/>
            <a:p>
              <a:pPr marL="0" indent="0" algn="ctr">
                <a:lnSpc>
                  <a:spcPct val="69000"/>
                </a:lnSpc>
                <a:buNone/>
              </a:pPr>
              <a:r>
                <a:rPr lang="en-US" sz="1000" dirty="0">
                  <a:solidFill>
                    <a:srgbClr val="FFFFFF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Train and generalize patterns from raw data.</a:t>
              </a:r>
              <a:endParaRPr lang="en-US" sz="1000" dirty="0"/>
            </a:p>
          </p:txBody>
        </p:sp>
        <p:sp>
          <p:nvSpPr>
            <p:cNvPr id="11" name="Text 7"/>
            <p:cNvSpPr/>
            <p:nvPr/>
          </p:nvSpPr>
          <p:spPr>
            <a:xfrm>
              <a:off x="4512379" y="3379848"/>
              <a:ext cx="1266534" cy="39738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250" dirty="0">
                  <a:solidFill>
                    <a:srgbClr val="FFFFFF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Layer 3 Retrieval</a:t>
              </a:r>
              <a:endParaRPr lang="en-US" sz="1250" dirty="0"/>
            </a:p>
          </p:txBody>
        </p:sp>
        <p:sp>
          <p:nvSpPr>
            <p:cNvPr id="12" name="Text 8"/>
            <p:cNvSpPr/>
            <p:nvPr/>
          </p:nvSpPr>
          <p:spPr>
            <a:xfrm>
              <a:off x="4512379" y="3833754"/>
              <a:ext cx="1266534" cy="3159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 lnSpcReduction="10000"/>
            </a:bodyPr>
            <a:lstStyle/>
            <a:p>
              <a:pPr marL="0" indent="0" algn="ctr">
                <a:lnSpc>
                  <a:spcPct val="69000"/>
                </a:lnSpc>
                <a:buNone/>
              </a:pPr>
              <a:r>
                <a:rPr lang="en-US" sz="1000" dirty="0">
                  <a:solidFill>
                    <a:srgbClr val="FFFFFF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Fetch relevant context to inform model responses.</a:t>
              </a:r>
              <a:endParaRPr lang="en-US" sz="1000" dirty="0"/>
            </a:p>
          </p:txBody>
        </p:sp>
        <p:sp>
          <p:nvSpPr>
            <p:cNvPr id="13" name="Text 9"/>
            <p:cNvSpPr/>
            <p:nvPr/>
          </p:nvSpPr>
          <p:spPr>
            <a:xfrm>
              <a:off x="6419686" y="3379848"/>
              <a:ext cx="1266534" cy="39738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250" dirty="0">
                  <a:solidFill>
                    <a:srgbClr val="FFFFFF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Layer 4 Orchestration</a:t>
              </a:r>
              <a:endParaRPr lang="en-US" sz="1250" dirty="0"/>
            </a:p>
          </p:txBody>
        </p:sp>
        <p:sp>
          <p:nvSpPr>
            <p:cNvPr id="14" name="Text 10"/>
            <p:cNvSpPr/>
            <p:nvPr/>
          </p:nvSpPr>
          <p:spPr>
            <a:xfrm>
              <a:off x="6419686" y="3833754"/>
              <a:ext cx="1266534" cy="3159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 lnSpcReduction="10000"/>
            </a:bodyPr>
            <a:lstStyle/>
            <a:p>
              <a:pPr marL="0" indent="0" algn="ctr">
                <a:lnSpc>
                  <a:spcPct val="69000"/>
                </a:lnSpc>
                <a:buNone/>
              </a:pPr>
              <a:r>
                <a:rPr lang="en-US" sz="1000" dirty="0">
                  <a:solidFill>
                    <a:srgbClr val="FFFFFF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Coordinate flows and decision logic across components.</a:t>
              </a:r>
              <a:endParaRPr lang="en-US" sz="10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7FFDD16-1FC6-186B-E0E0-3BF7C2E5D85F}"/>
              </a:ext>
            </a:extLst>
          </p:cNvPr>
          <p:cNvGrpSpPr/>
          <p:nvPr/>
        </p:nvGrpSpPr>
        <p:grpSpPr>
          <a:xfrm>
            <a:off x="1155731" y="4198119"/>
            <a:ext cx="4475547" cy="3084314"/>
            <a:chOff x="1929756" y="4818360"/>
            <a:chExt cx="4475547" cy="3084314"/>
          </a:xfrm>
        </p:grpSpPr>
        <p:pic>
          <p:nvPicPr>
            <p:cNvPr id="15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29756" y="4818360"/>
              <a:ext cx="4475547" cy="3084314"/>
            </a:xfrm>
            <a:prstGeom prst="rect">
              <a:avLst/>
            </a:prstGeom>
          </p:spPr>
        </p:pic>
        <p:sp>
          <p:nvSpPr>
            <p:cNvPr id="16" name="Text 11"/>
            <p:cNvSpPr/>
            <p:nvPr/>
          </p:nvSpPr>
          <p:spPr>
            <a:xfrm>
              <a:off x="2041873" y="6737530"/>
              <a:ext cx="1223032" cy="16291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0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Call (timeout)</a:t>
              </a:r>
              <a:endParaRPr lang="en-US" sz="1000" dirty="0"/>
            </a:p>
          </p:txBody>
        </p:sp>
        <p:sp>
          <p:nvSpPr>
            <p:cNvPr id="17" name="Text 12"/>
            <p:cNvSpPr/>
            <p:nvPr/>
          </p:nvSpPr>
          <p:spPr>
            <a:xfrm>
              <a:off x="3084071" y="5279413"/>
              <a:ext cx="1262765" cy="3258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0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Retry: prompt tweak</a:t>
              </a:r>
              <a:endParaRPr lang="en-US" sz="1000" dirty="0"/>
            </a:p>
          </p:txBody>
        </p:sp>
        <p:sp>
          <p:nvSpPr>
            <p:cNvPr id="18" name="Text 13"/>
            <p:cNvSpPr/>
            <p:nvPr/>
          </p:nvSpPr>
          <p:spPr>
            <a:xfrm>
              <a:off x="3931767" y="7116858"/>
              <a:ext cx="1223032" cy="16291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0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Retry: lower temp</a:t>
              </a:r>
              <a:endParaRPr lang="en-US" sz="1000" dirty="0"/>
            </a:p>
          </p:txBody>
        </p:sp>
        <p:sp>
          <p:nvSpPr>
            <p:cNvPr id="19" name="Text 14"/>
            <p:cNvSpPr/>
            <p:nvPr/>
          </p:nvSpPr>
          <p:spPr>
            <a:xfrm>
              <a:off x="5017409" y="5620364"/>
              <a:ext cx="1223032" cy="3258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0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Circuit open → Fallback</a:t>
              </a:r>
              <a:endParaRPr lang="en-US" sz="100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2FD711B-1D01-EFFE-7035-3C958A55AC2B}"/>
              </a:ext>
            </a:extLst>
          </p:cNvPr>
          <p:cNvGrpSpPr/>
          <p:nvPr/>
        </p:nvGrpSpPr>
        <p:grpSpPr>
          <a:xfrm>
            <a:off x="7082937" y="1584385"/>
            <a:ext cx="3775770" cy="3347223"/>
            <a:chOff x="7754450" y="1782017"/>
            <a:chExt cx="3775770" cy="3347223"/>
          </a:xfrm>
        </p:grpSpPr>
        <p:pic>
          <p:nvPicPr>
            <p:cNvPr id="20" name="Image 3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60795" y="1963935"/>
              <a:ext cx="92073" cy="92075"/>
            </a:xfrm>
            <a:prstGeom prst="rect">
              <a:avLst/>
            </a:prstGeom>
          </p:spPr>
        </p:pic>
        <p:sp>
          <p:nvSpPr>
            <p:cNvPr id="21" name="Text 15"/>
            <p:cNvSpPr/>
            <p:nvPr/>
          </p:nvSpPr>
          <p:spPr>
            <a:xfrm>
              <a:off x="8023223" y="1782017"/>
              <a:ext cx="3506997" cy="9594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2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AI systems are non-deterministic by design</a:t>
              </a:r>
              <a:endParaRPr lang="en-US" sz="1200" dirty="0"/>
            </a:p>
          </p:txBody>
        </p:sp>
        <p:sp>
          <p:nvSpPr>
            <p:cNvPr id="22" name="Text 16"/>
            <p:cNvSpPr/>
            <p:nvPr/>
          </p:nvSpPr>
          <p:spPr>
            <a:xfrm>
              <a:off x="8023223" y="2056010"/>
              <a:ext cx="3506997" cy="1301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Traditional software reliability assumes the same input produces the same output. AI systems don't work that way, and the design has to account for it</a:t>
              </a:r>
              <a:endParaRPr lang="en-US" sz="1100" dirty="0"/>
            </a:p>
          </p:txBody>
        </p:sp>
        <p:pic>
          <p:nvPicPr>
            <p:cNvPr id="23" name="Image 4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60795" y="2865884"/>
              <a:ext cx="92073" cy="92075"/>
            </a:xfrm>
            <a:prstGeom prst="rect">
              <a:avLst/>
            </a:prstGeom>
          </p:spPr>
        </p:pic>
        <p:sp>
          <p:nvSpPr>
            <p:cNvPr id="24" name="Text 17"/>
            <p:cNvSpPr/>
            <p:nvPr/>
          </p:nvSpPr>
          <p:spPr>
            <a:xfrm>
              <a:off x="8023223" y="2714625"/>
              <a:ext cx="3506997" cy="9594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2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Retry with variation, not repetition</a:t>
              </a:r>
              <a:endParaRPr lang="en-US" sz="1200" dirty="0"/>
            </a:p>
          </p:txBody>
        </p:sp>
        <p:sp>
          <p:nvSpPr>
            <p:cNvPr id="25" name="Text 18"/>
            <p:cNvSpPr/>
            <p:nvPr/>
          </p:nvSpPr>
          <p:spPr>
            <a:xfrm>
              <a:off x="8023223" y="3029692"/>
              <a:ext cx="3506997" cy="6508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Adjusting the prompt slightly or lowering temperature on </a:t>
              </a:r>
            </a:p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retry catches more failures than an identical retry</a:t>
              </a:r>
              <a:endParaRPr lang="en-US" sz="1100" dirty="0"/>
            </a:p>
          </p:txBody>
        </p:sp>
        <p:pic>
          <p:nvPicPr>
            <p:cNvPr id="26" name="Image 5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54450" y="3508102"/>
              <a:ext cx="92073" cy="92075"/>
            </a:xfrm>
            <a:prstGeom prst="rect">
              <a:avLst/>
            </a:prstGeom>
          </p:spPr>
        </p:pic>
        <p:sp>
          <p:nvSpPr>
            <p:cNvPr id="27" name="Text 19"/>
            <p:cNvSpPr/>
            <p:nvPr/>
          </p:nvSpPr>
          <p:spPr>
            <a:xfrm>
              <a:off x="8023223" y="3455021"/>
              <a:ext cx="3506997" cy="9594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2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Hard timeout and fallback on every model call</a:t>
              </a:r>
              <a:endParaRPr lang="en-US" sz="1200" dirty="0"/>
            </a:p>
          </p:txBody>
        </p:sp>
        <p:sp>
          <p:nvSpPr>
            <p:cNvPr id="28" name="Text 20"/>
            <p:cNvSpPr/>
            <p:nvPr/>
          </p:nvSpPr>
          <p:spPr>
            <a:xfrm>
              <a:off x="8023223" y="3701432"/>
              <a:ext cx="3506997" cy="6508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A hung request is worse than a wrong one</a:t>
              </a:r>
              <a:endParaRPr lang="en-US" sz="1100" dirty="0"/>
            </a:p>
          </p:txBody>
        </p:sp>
        <p:pic>
          <p:nvPicPr>
            <p:cNvPr id="29" name="Image 6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71910" y="4154785"/>
              <a:ext cx="92073" cy="92075"/>
            </a:xfrm>
            <a:prstGeom prst="rect">
              <a:avLst/>
            </a:prstGeom>
          </p:spPr>
        </p:pic>
        <p:sp>
          <p:nvSpPr>
            <p:cNvPr id="30" name="Text 21"/>
            <p:cNvSpPr/>
            <p:nvPr/>
          </p:nvSpPr>
          <p:spPr>
            <a:xfrm>
              <a:off x="8023223" y="4005708"/>
              <a:ext cx="3506997" cy="9594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2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Circuit-break on repeated failures</a:t>
              </a:r>
              <a:endParaRPr lang="en-US" sz="1200" dirty="0"/>
            </a:p>
          </p:txBody>
        </p:sp>
        <p:sp>
          <p:nvSpPr>
            <p:cNvPr id="31" name="Text 22"/>
            <p:cNvSpPr/>
            <p:nvPr/>
          </p:nvSpPr>
          <p:spPr>
            <a:xfrm>
              <a:off x="8023223" y="4282578"/>
              <a:ext cx="3506997" cy="1490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If a downstream model or tool fails 3 times in a row, </a:t>
              </a:r>
            </a:p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stop calling it and surface a clear error instead of degrading silently</a:t>
              </a:r>
              <a:endParaRPr lang="en-US" sz="1100" dirty="0"/>
            </a:p>
          </p:txBody>
        </p:sp>
        <p:pic>
          <p:nvPicPr>
            <p:cNvPr id="32" name="Image 7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71909" y="4938970"/>
              <a:ext cx="92073" cy="92075"/>
            </a:xfrm>
            <a:prstGeom prst="rect">
              <a:avLst/>
            </a:prstGeom>
          </p:spPr>
        </p:pic>
        <p:sp>
          <p:nvSpPr>
            <p:cNvPr id="33" name="Text 23"/>
            <p:cNvSpPr/>
            <p:nvPr/>
          </p:nvSpPr>
          <p:spPr>
            <a:xfrm>
              <a:off x="8023223" y="4774117"/>
              <a:ext cx="3506997" cy="9594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2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Define graceful </a:t>
              </a:r>
              <a:r>
                <a:rPr lang="en-US" sz="1200" dirty="0" err="1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degraadation</a:t>
              </a:r>
              <a:r>
                <a:rPr lang="en-US" sz="120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 before it ships</a:t>
              </a:r>
              <a:endParaRPr lang="en-US" sz="1200" dirty="0"/>
            </a:p>
          </p:txBody>
        </p:sp>
        <p:sp>
          <p:nvSpPr>
            <p:cNvPr id="34" name="Text 24"/>
            <p:cNvSpPr/>
            <p:nvPr/>
          </p:nvSpPr>
          <p:spPr>
            <a:xfrm>
              <a:off x="8023223" y="5064152"/>
              <a:ext cx="3506997" cy="6508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88000"/>
                </a:lnSpc>
                <a:buNone/>
              </a:pPr>
              <a:r>
                <a:rPr lang="en-US" sz="1100" dirty="0">
                  <a:solidFill>
                    <a:srgbClr val="2B4150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Not while it's failing in front of a customer</a:t>
              </a:r>
              <a:endParaRPr lang="en-US" sz="1100" dirty="0"/>
            </a:p>
          </p:txBody>
        </p:sp>
      </p:grpSp>
      <p:sp>
        <p:nvSpPr>
          <p:cNvPr id="35" name="Text 25"/>
          <p:cNvSpPr/>
          <p:nvPr/>
        </p:nvSpPr>
        <p:spPr>
          <a:xfrm>
            <a:off x="356682" y="7947521"/>
            <a:ext cx="11478330" cy="65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45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85701"/>
            <a:ext cx="10868745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Guardrails and Validation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587996"/>
            <a:ext cx="448854" cy="44886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250083"/>
            <a:ext cx="3480705" cy="560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Validate model output like user input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61475" y="2913360"/>
            <a:ext cx="3480705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Check type, range, and format before it reaches a downstream system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5396" y="1587996"/>
            <a:ext cx="448854" cy="448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55396" y="2250083"/>
            <a:ext cx="3480804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Separate say from do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4355396" y="2632869"/>
            <a:ext cx="3480804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model can draft an email; it shouldn't send one without a check. Separate what the model is allowed to say from what it is allowed to do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9416" y="1587996"/>
            <a:ext cx="448854" cy="44886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49416" y="2250083"/>
            <a:ext cx="3480804" cy="560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Prompt injection is a tested attack surface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8049416" y="2913360"/>
            <a:ext cx="3480804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Treat any text a model reads, including retrieved documents, as untrusted input</a:t>
            </a:r>
            <a:endParaRPr lang="en-US" sz="14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814663"/>
            <a:ext cx="448854" cy="44886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61475" y="4476750"/>
            <a:ext cx="3480705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Narrow tool access</a:t>
            </a:r>
            <a:endParaRPr lang="en-US" sz="1750" dirty="0"/>
          </a:p>
        </p:txBody>
      </p:sp>
      <p:sp>
        <p:nvSpPr>
          <p:cNvPr id="14" name="Text 8"/>
          <p:cNvSpPr/>
          <p:nvPr/>
        </p:nvSpPr>
        <p:spPr>
          <a:xfrm>
            <a:off x="661475" y="4859536"/>
            <a:ext cx="3480705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An agent with database write access should get the narrowest scope that lets it do its job</a:t>
            </a:r>
            <a:endParaRPr lang="en-US" sz="14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55396" y="3814663"/>
            <a:ext cx="448854" cy="44886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355396" y="4476750"/>
            <a:ext cx="3480804" cy="560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Red-team before a customer does</a:t>
            </a:r>
            <a:endParaRPr lang="en-US" sz="1750" dirty="0"/>
          </a:p>
        </p:txBody>
      </p:sp>
      <p:sp>
        <p:nvSpPr>
          <p:cNvPr id="17" name="Text 10"/>
          <p:cNvSpPr/>
          <p:nvPr/>
        </p:nvSpPr>
        <p:spPr>
          <a:xfrm>
            <a:off x="4355396" y="5140027"/>
            <a:ext cx="3480804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Red-team the system before a customer or a researcher does it first</a:t>
            </a:r>
            <a:endParaRPr lang="en-US" sz="1400" dirty="0"/>
          </a:p>
        </p:txBody>
      </p:sp>
      <p:sp>
        <p:nvSpPr>
          <p:cNvPr id="18" name="Text 11"/>
          <p:cNvSpPr/>
          <p:nvPr/>
        </p:nvSpPr>
        <p:spPr>
          <a:xfrm>
            <a:off x="356682" y="5892105"/>
            <a:ext cx="11478330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03610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Observability: Logs, Traces, Evals</a:t>
            </a:r>
            <a:endParaRPr lang="en-US" sz="2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238" y="2512120"/>
            <a:ext cx="4866161" cy="21019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865438" y="3944007"/>
            <a:ext cx="722533" cy="2631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Retrieved Context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2865438" y="4244637"/>
            <a:ext cx="722533" cy="178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89000"/>
              </a:lnSpc>
              <a:buNone/>
            </a:pPr>
            <a:r>
              <a:rPr lang="en-US" sz="6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Relevant documents &amp; data</a:t>
            </a:r>
            <a:endParaRPr lang="en-US" sz="650" dirty="0"/>
          </a:p>
        </p:txBody>
      </p:sp>
      <p:sp>
        <p:nvSpPr>
          <p:cNvPr id="6" name="Text 3"/>
          <p:cNvSpPr/>
          <p:nvPr/>
        </p:nvSpPr>
        <p:spPr>
          <a:xfrm>
            <a:off x="4720716" y="4075605"/>
            <a:ext cx="722533" cy="131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Tool Calls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4720716" y="4244637"/>
            <a:ext cx="722533" cy="178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89000"/>
              </a:lnSpc>
              <a:buNone/>
            </a:pPr>
            <a:r>
              <a:rPr lang="en-US" sz="6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External APIs and actions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940101" y="2701786"/>
            <a:ext cx="722533" cy="131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User Input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1940101" y="2870818"/>
            <a:ext cx="722533" cy="178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89000"/>
              </a:lnSpc>
              <a:buNone/>
            </a:pPr>
            <a:r>
              <a:rPr lang="en-US" sz="6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Raw query or prompt</a:t>
            </a:r>
            <a:endParaRPr lang="en-US" sz="650" dirty="0"/>
          </a:p>
        </p:txBody>
      </p:sp>
      <p:sp>
        <p:nvSpPr>
          <p:cNvPr id="10" name="Text 7"/>
          <p:cNvSpPr/>
          <p:nvPr/>
        </p:nvSpPr>
        <p:spPr>
          <a:xfrm>
            <a:off x="5618491" y="2701786"/>
            <a:ext cx="722533" cy="2631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Final Response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5618491" y="3002417"/>
            <a:ext cx="722533" cy="178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89000"/>
              </a:lnSpc>
              <a:buNone/>
            </a:pPr>
            <a:r>
              <a:rPr lang="en-US" sz="6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Delivered to user with Trace ID</a:t>
            </a:r>
            <a:endParaRPr lang="en-US" sz="650" dirty="0"/>
          </a:p>
        </p:txBody>
      </p:sp>
      <p:sp>
        <p:nvSpPr>
          <p:cNvPr id="12" name="Text 9"/>
          <p:cNvSpPr/>
          <p:nvPr/>
        </p:nvSpPr>
        <p:spPr>
          <a:xfrm>
            <a:off x="3804592" y="2701786"/>
            <a:ext cx="722533" cy="2631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Model Output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3804592" y="3002417"/>
            <a:ext cx="722533" cy="178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89000"/>
              </a:lnSpc>
              <a:buNone/>
            </a:pPr>
            <a:r>
              <a:rPr lang="en-US" sz="6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Generated response draft</a:t>
            </a:r>
            <a:endParaRPr lang="en-US" sz="6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2163" y="1760141"/>
            <a:ext cx="330688" cy="33069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388537" y="1760141"/>
            <a:ext cx="3147934" cy="413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 system you can't reconstruct is a system you can't debug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8388537" y="2266057"/>
            <a:ext cx="3147934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Log the full chain: input, retrieved context, model output, tool calls, and final response, tied to a single trace ID</a:t>
            </a:r>
            <a:endParaRPr lang="en-US" sz="10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2163" y="2811264"/>
            <a:ext cx="330688" cy="3306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88537" y="2811264"/>
            <a:ext cx="3147934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Track evaluation metrics in production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8388537" y="3110508"/>
            <a:ext cx="3147934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Not only at launch. Accuracy measured once in a demo says nothing about accuracy in month 6</a:t>
            </a:r>
            <a:endParaRPr lang="en-US" sz="100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42163" y="3655715"/>
            <a:ext cx="330688" cy="33069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388537" y="3655715"/>
            <a:ext cx="3147934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Set alerts on drift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8388537" y="3954959"/>
            <a:ext cx="3147934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Rising latency, rising cost per request, or a falling pass rate on the automated evaluation suite</a:t>
            </a:r>
            <a:endParaRPr lang="en-US" sz="100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42163" y="4500166"/>
            <a:ext cx="330688" cy="33069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388537" y="4500166"/>
            <a:ext cx="3147934" cy="413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Sample real production outputs weekly</a:t>
            </a:r>
            <a:endParaRPr lang="en-US" sz="1300" dirty="0"/>
          </a:p>
        </p:txBody>
      </p:sp>
      <p:sp>
        <p:nvSpPr>
          <p:cNvPr id="25" name="Text 18"/>
          <p:cNvSpPr/>
          <p:nvPr/>
        </p:nvSpPr>
        <p:spPr>
          <a:xfrm>
            <a:off x="8388537" y="5006082"/>
            <a:ext cx="3147934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Dashboards show trends; sampling shows what actually happened</a:t>
            </a:r>
            <a:endParaRPr lang="en-US" sz="1000" dirty="0"/>
          </a:p>
        </p:txBody>
      </p:sp>
      <p:sp>
        <p:nvSpPr>
          <p:cNvPr id="26" name="Text 19"/>
          <p:cNvSpPr/>
          <p:nvPr/>
        </p:nvSpPr>
        <p:spPr>
          <a:xfrm>
            <a:off x="356682" y="5574407"/>
            <a:ext cx="1147833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3000"/>
              </a:lnSpc>
              <a:buNone/>
            </a:pPr>
            <a:r>
              <a:rPr lang="en-US" sz="10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88305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Token Economics and Cost Control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726109"/>
            <a:ext cx="425241" cy="4252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342654"/>
            <a:ext cx="3495389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Cost-per-inference is infrastructure economics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661475" y="2965847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It decides which AI programs survive past their pilot budget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8153" y="1726109"/>
            <a:ext cx="425241" cy="42525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48153" y="2342654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Measure cost per completed task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4348153" y="2700139"/>
            <a:ext cx="3495389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Not cost per API call. A cheap call that needs 3 retries costs more than an expensive call that succeeds once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4831" y="1726109"/>
            <a:ext cx="425241" cy="42525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34831" y="2342654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Cache aggressively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8034831" y="2700139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Repeated or near-duplicate queries don't need a fresh model call every time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789164"/>
            <a:ext cx="425241" cy="42525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61475" y="4405709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Right-size the model to the task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661475" y="4763195"/>
            <a:ext cx="3495389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smaller, faster model for classification and routing, a larger model reserved for the step that needs it</a:t>
            </a:r>
            <a:endParaRPr lang="en-US" sz="13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48153" y="3789164"/>
            <a:ext cx="425241" cy="42525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348153" y="4405709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Track CO₂ and energy cost</a:t>
            </a:r>
            <a:endParaRPr lang="en-US" sz="1650" dirty="0"/>
          </a:p>
        </p:txBody>
      </p:sp>
      <p:sp>
        <p:nvSpPr>
          <p:cNvPr id="17" name="Text 10"/>
          <p:cNvSpPr/>
          <p:nvPr/>
        </p:nvSpPr>
        <p:spPr>
          <a:xfrm>
            <a:off x="4348153" y="4763195"/>
            <a:ext cx="3495389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Alongside dollar cost where the organization reports on it. It's becoming a procurement question, not only a sustainability one</a:t>
            </a:r>
            <a:endParaRPr lang="en-US" sz="1300" dirty="0"/>
          </a:p>
        </p:txBody>
      </p:sp>
      <p:sp>
        <p:nvSpPr>
          <p:cNvPr id="18" name="Text 11"/>
          <p:cNvSpPr/>
          <p:nvPr/>
        </p:nvSpPr>
        <p:spPr>
          <a:xfrm>
            <a:off x="356682" y="5711130"/>
            <a:ext cx="11478330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76102"/>
            <a:ext cx="10868745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Security for Enterprise AI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179" y="1598116"/>
            <a:ext cx="3946029" cy="3946128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8212" y="1636415"/>
            <a:ext cx="212620" cy="21262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735693" y="1632049"/>
            <a:ext cx="480087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An AI system is a new attack surface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6735693" y="1959769"/>
            <a:ext cx="4800877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Not an extension of existing application security</a:t>
            </a:r>
            <a:endParaRPr lang="en-US" sz="11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8212" y="2375198"/>
            <a:ext cx="212620" cy="21262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735693" y="2370832"/>
            <a:ext cx="480087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Data leakage happens two ways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6735693" y="2698552"/>
            <a:ext cx="4800877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Through what the model was trained or fine-tuned on, and through what it retrieves at runtime. Audit both</a:t>
            </a:r>
            <a:endParaRPr lang="en-US" sz="11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8212" y="3312418"/>
            <a:ext cx="212620" cy="21262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735693" y="3308052"/>
            <a:ext cx="480087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Least-privilege applies to agents</a:t>
            </a:r>
            <a:endParaRPr lang="en-US" sz="1350" dirty="0"/>
          </a:p>
        </p:txBody>
      </p:sp>
      <p:sp>
        <p:nvSpPr>
          <p:cNvPr id="12" name="Text 6"/>
          <p:cNvSpPr/>
          <p:nvPr/>
        </p:nvSpPr>
        <p:spPr>
          <a:xfrm>
            <a:off x="6735693" y="3635772"/>
            <a:ext cx="4800877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same way it applies to service accounts. An agent should hold only the credentials its task requires</a:t>
            </a:r>
            <a:endParaRPr lang="en-US" sz="11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8212" y="4249638"/>
            <a:ext cx="212620" cy="21262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735693" y="4245273"/>
            <a:ext cx="480087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Handle PII before data reaches a model</a:t>
            </a:r>
            <a:endParaRPr lang="en-US" sz="1350" dirty="0"/>
          </a:p>
        </p:txBody>
      </p:sp>
      <p:sp>
        <p:nvSpPr>
          <p:cNvPr id="15" name="Text 8"/>
          <p:cNvSpPr/>
          <p:nvPr/>
        </p:nvSpPr>
        <p:spPr>
          <a:xfrm>
            <a:off x="6735693" y="4572992"/>
            <a:ext cx="4800877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Redact or tokenize sensitive fields at the ingestion layer, not after</a:t>
            </a:r>
            <a:endParaRPr lang="en-US" sz="1100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8212" y="4988421"/>
            <a:ext cx="212620" cy="212626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735693" y="4984055"/>
            <a:ext cx="480087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Log every agent action with write access</a:t>
            </a:r>
            <a:endParaRPr lang="en-US" sz="1350" dirty="0"/>
          </a:p>
        </p:txBody>
      </p:sp>
      <p:sp>
        <p:nvSpPr>
          <p:cNvPr id="18" name="Text 10"/>
          <p:cNvSpPr/>
          <p:nvPr/>
        </p:nvSpPr>
        <p:spPr>
          <a:xfrm>
            <a:off x="6735693" y="5311775"/>
            <a:ext cx="4800877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If something goes wrong, you need to know what it touched and when</a:t>
            </a:r>
            <a:endParaRPr lang="en-US" sz="1100" dirty="0"/>
          </a:p>
        </p:txBody>
      </p:sp>
      <p:sp>
        <p:nvSpPr>
          <p:cNvPr id="19" name="Text 11"/>
          <p:cNvSpPr/>
          <p:nvPr/>
        </p:nvSpPr>
        <p:spPr>
          <a:xfrm>
            <a:off x="356682" y="5783362"/>
            <a:ext cx="1147833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64096"/>
            <a:ext cx="10868745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Human-in-the-Loop Design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895" y="2375297"/>
            <a:ext cx="4358571" cy="24298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09141" y="2771210"/>
            <a:ext cx="1034560" cy="129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Pre-action Approval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709141" y="2980182"/>
            <a:ext cx="1586325" cy="853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6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Human approves before the model acts.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2538864" y="3277007"/>
            <a:ext cx="1034560" cy="129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Post-action Audit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987099" y="3471692"/>
            <a:ext cx="1586325" cy="853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86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Human reviews outcomes after actions occur.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709141" y="3787403"/>
            <a:ext cx="1140315" cy="129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Exception-only Review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709141" y="3982087"/>
            <a:ext cx="1586325" cy="853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6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Human sees only flagged or risky cases.</a:t>
            </a:r>
            <a:endParaRPr lang="en-US" sz="11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3218" y="1461393"/>
            <a:ext cx="184245" cy="18424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326428" y="1457623"/>
            <a:ext cx="3210043" cy="383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Decide the review point before building the workflow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8326428" y="1921371"/>
            <a:ext cx="3210043" cy="324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Pre-action approval, post-action audit, or exception-only review</a:t>
            </a:r>
            <a:endParaRPr lang="en-US" sz="9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3218" y="2409031"/>
            <a:ext cx="184245" cy="18424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326428" y="2405261"/>
            <a:ext cx="3210043" cy="383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Reserve human review for high-cost-of-error decisions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8326428" y="2869009"/>
            <a:ext cx="3210043" cy="324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Reviewing everything defeats the purpose of automation; reviewing nothing removes the safety net</a:t>
            </a:r>
            <a:endParaRPr lang="en-US" sz="9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3218" y="3356670"/>
            <a:ext cx="184245" cy="18424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326428" y="3352899"/>
            <a:ext cx="3210043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Make the reviewer's job easy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8326428" y="3624659"/>
            <a:ext cx="3210043" cy="324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Show the model's reasoning and its source, not only the final answer</a:t>
            </a:r>
            <a:endParaRPr lang="en-US" sz="9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3218" y="4112320"/>
            <a:ext cx="184245" cy="184249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8326428" y="4108549"/>
            <a:ext cx="3210043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Track human override rate over time</a:t>
            </a:r>
            <a:endParaRPr lang="en-US" sz="1200" dirty="0"/>
          </a:p>
        </p:txBody>
      </p:sp>
      <p:sp>
        <p:nvSpPr>
          <p:cNvPr id="21" name="Text 14"/>
          <p:cNvSpPr/>
          <p:nvPr/>
        </p:nvSpPr>
        <p:spPr>
          <a:xfrm>
            <a:off x="8326428" y="4380309"/>
            <a:ext cx="3210043" cy="324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rising override rate is an early warning that something upstream has drifted</a:t>
            </a:r>
            <a:endParaRPr lang="en-US" sz="95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3218" y="4867970"/>
            <a:ext cx="184245" cy="184249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8326428" y="4864199"/>
            <a:ext cx="3210043" cy="383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Build the feedback loop so corrections improve the system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8326428" y="5327948"/>
            <a:ext cx="3210043" cy="324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human-in-the-loop step that doesn't feed data back is a bottleneck, not a safeguard</a:t>
            </a:r>
            <a:endParaRPr lang="en-US" sz="950" dirty="0"/>
          </a:p>
        </p:txBody>
      </p:sp>
      <p:sp>
        <p:nvSpPr>
          <p:cNvPr id="25" name="Text 17"/>
          <p:cNvSpPr/>
          <p:nvPr/>
        </p:nvSpPr>
        <p:spPr>
          <a:xfrm>
            <a:off x="356682" y="5831780"/>
            <a:ext cx="11478330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01278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Governance and the Regulatory Picture</a:t>
            </a:r>
            <a:endParaRPr lang="en-US" sz="2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357809"/>
            <a:ext cx="2590239" cy="13484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88978" y="1509117"/>
            <a:ext cx="2211431" cy="413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Governance answers one question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88978" y="2015034"/>
            <a:ext cx="2211431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Who is accountable when the system makes a bad call</a:t>
            </a:r>
            <a:endParaRPr lang="en-US" sz="1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4283" y="1357809"/>
            <a:ext cx="2590239" cy="134848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571786" y="1509117"/>
            <a:ext cx="2211431" cy="413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EU AI Act: prohibited practices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3571786" y="2015034"/>
            <a:ext cx="2211431" cy="539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Applied since </a:t>
            </a:r>
            <a:r>
              <a:rPr lang="en-US" sz="1000" b="1" dirty="0">
                <a:solidFill>
                  <a:srgbClr val="FFB703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February 2025</a:t>
            </a: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Obligations for general-purpose AI models since </a:t>
            </a:r>
            <a:r>
              <a:rPr lang="en-US" sz="1000" b="1" dirty="0">
                <a:solidFill>
                  <a:srgbClr val="FFB703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August 2025</a:t>
            </a:r>
            <a:endParaRPr lang="en-US" sz="1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798862"/>
            <a:ext cx="2590239" cy="152846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88978" y="2950170"/>
            <a:ext cx="2211431" cy="413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Omnibus package (finalized 2026)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888978" y="3456087"/>
            <a:ext cx="2211431" cy="719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High-risk system compliance deadline: </a:t>
            </a:r>
            <a:r>
              <a:rPr lang="en-US" sz="1000" b="1" dirty="0">
                <a:solidFill>
                  <a:srgbClr val="FFB703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December 2027</a:t>
            </a: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for stand-alone systems, </a:t>
            </a:r>
            <a:r>
              <a:rPr lang="en-US" sz="1000" b="1" dirty="0">
                <a:solidFill>
                  <a:srgbClr val="FFB703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August 2028</a:t>
            </a: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for high-risk systems embedded in products</a:t>
            </a:r>
            <a:endParaRPr lang="en-US" sz="10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4283" y="2798862"/>
            <a:ext cx="2590239" cy="152846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571786" y="2950170"/>
            <a:ext cx="2211431" cy="413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FF6B5B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 delayed deadline is not a reason to delay the work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3571786" y="3456087"/>
            <a:ext cx="2211431" cy="539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Risk classification, data governance, and human oversight take longer to build than to document</a:t>
            </a:r>
            <a:endParaRPr lang="en-US" sz="10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4419898"/>
            <a:ext cx="2590239" cy="134848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88978" y="4571206"/>
            <a:ext cx="2211431" cy="413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Build the governance model once, apply globally</a:t>
            </a:r>
            <a:endParaRPr lang="en-US" sz="1300" dirty="0"/>
          </a:p>
        </p:txBody>
      </p:sp>
      <p:sp>
        <p:nvSpPr>
          <p:cNvPr id="17" name="Text 10"/>
          <p:cNvSpPr/>
          <p:nvPr/>
        </p:nvSpPr>
        <p:spPr>
          <a:xfrm>
            <a:off x="888978" y="5077123"/>
            <a:ext cx="2211431" cy="539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Rebuilding it per jurisdiction costs more than building to the strictest standard first</a:t>
            </a:r>
            <a:endParaRPr lang="en-US" sz="100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0765" y="1318221"/>
            <a:ext cx="5731749" cy="497238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356682" y="5976739"/>
            <a:ext cx="1147833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3000"/>
              </a:lnSpc>
              <a:buNone/>
            </a:pPr>
            <a:r>
              <a:rPr lang="en-US" sz="10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04565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Common Failure Patterns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642368"/>
            <a:ext cx="3520788" cy="178425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26779" y="1831479"/>
            <a:ext cx="3066378" cy="797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E63946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Skipping the evaluation suite because the demo looked good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926779" y="2720380"/>
            <a:ext cx="3066378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demo is the easiest version of the problem the system will ever see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5354" y="1642368"/>
            <a:ext cx="3520888" cy="178425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00658" y="1831479"/>
            <a:ext cx="3066477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E63946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Adding agents to solve a reliability problem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4600658" y="2454672"/>
            <a:ext cx="3066477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More agents multiply failure points; they don't fix a broken single agent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9332" y="1642368"/>
            <a:ext cx="3520888" cy="178425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74637" y="1831479"/>
            <a:ext cx="3066477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E63946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Treating the model as the whole system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8274637" y="2454672"/>
            <a:ext cx="3066477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model is one component; data, retrieval, orchestration, and monitoring are the rest of it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579713"/>
            <a:ext cx="3520788" cy="204281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26779" y="3768824"/>
            <a:ext cx="3066378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E63946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No named owner after launch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926779" y="4392017"/>
            <a:ext cx="3066378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systems drift, the same way a production database needs a DBA watching it</a:t>
            </a:r>
            <a:endParaRPr lang="en-US" sz="13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5354" y="3579713"/>
            <a:ext cx="3520888" cy="204281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600658" y="3768824"/>
            <a:ext cx="3066477" cy="797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E63946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Tuning for benchmark accuracy instead of task success</a:t>
            </a:r>
            <a:endParaRPr lang="en-US" sz="1650" dirty="0"/>
          </a:p>
        </p:txBody>
      </p:sp>
      <p:sp>
        <p:nvSpPr>
          <p:cNvPr id="17" name="Text 10"/>
          <p:cNvSpPr/>
          <p:nvPr/>
        </p:nvSpPr>
        <p:spPr>
          <a:xfrm>
            <a:off x="4600658" y="4657725"/>
            <a:ext cx="3066477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model that scores well on a public benchmark can still fail the specific task the business needs</a:t>
            </a:r>
            <a:endParaRPr lang="en-US" sz="1300" dirty="0"/>
          </a:p>
        </p:txBody>
      </p:sp>
      <p:sp>
        <p:nvSpPr>
          <p:cNvPr id="18" name="Text 11"/>
          <p:cNvSpPr/>
          <p:nvPr/>
        </p:nvSpPr>
        <p:spPr>
          <a:xfrm>
            <a:off x="356682" y="5794772"/>
            <a:ext cx="11478330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39515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 Composite Pattern: Pilot to Production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61475" y="1753890"/>
            <a:ext cx="114783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generalized pattern seen across teams and industries, not a specific company's numbers.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61475" y="3456583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780238" y="3003004"/>
            <a:ext cx="19050" cy="453628"/>
          </a:xfrm>
          <a:prstGeom prst="roundRect">
            <a:avLst>
              <a:gd name="adj" fmla="val 49999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619706" y="3286472"/>
            <a:ext cx="340213" cy="340221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676359" y="3314799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812680" y="2107605"/>
            <a:ext cx="395436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Month 1–2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12680" y="2416373"/>
            <a:ext cx="3954364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Small team builds a working prototype against a narrow, well-defined task, with a golden dataset of 50 to 100 examples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984228" y="3456533"/>
            <a:ext cx="19050" cy="453628"/>
          </a:xfrm>
          <a:prstGeom prst="roundRect">
            <a:avLst>
              <a:gd name="adj" fmla="val 49999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823697" y="3286472"/>
            <a:ext cx="340213" cy="340221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80349" y="3314799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016671" y="4061420"/>
            <a:ext cx="395436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Month 3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016671" y="4370189"/>
            <a:ext cx="3954364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Team adds retrieval, evaluation, and logging before it adds features. Scope stays narrow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188219" y="3003004"/>
            <a:ext cx="19050" cy="453628"/>
          </a:xfrm>
          <a:prstGeom prst="roundRect">
            <a:avLst>
              <a:gd name="adj" fmla="val 49999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027687" y="3286472"/>
            <a:ext cx="340213" cy="340221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084339" y="3314799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5220661" y="2107605"/>
            <a:ext cx="395436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Month 4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5220661" y="2416373"/>
            <a:ext cx="3954364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Limited production rollout to a small user group, with a human review step on every output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9392209" y="3456533"/>
            <a:ext cx="19050" cy="453628"/>
          </a:xfrm>
          <a:prstGeom prst="roundRect">
            <a:avLst>
              <a:gd name="adj" fmla="val 49999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231677" y="3286472"/>
            <a:ext cx="340213" cy="340221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288329" y="3314799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4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7424651" y="4061420"/>
            <a:ext cx="395436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Month 5–6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7424651" y="4370189"/>
            <a:ext cx="3954364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Review rate drops as the evaluation pass rate climbs and trust builds. Scope expands one workflow at a time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61475" y="4941590"/>
            <a:ext cx="10868745" cy="523081"/>
          </a:xfrm>
          <a:prstGeom prst="roundRect">
            <a:avLst>
              <a:gd name="adj" fmla="val 4336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80" y="5114032"/>
            <a:ext cx="189007" cy="151209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1152893" y="5100340"/>
            <a:ext cx="10835706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teams that got this far treated the system as something to operate on an ongoing basis, not a project to finish and hand off.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356682" y="5600700"/>
            <a:ext cx="114783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9246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 Production-Readiness Checklist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836638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​"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Data: is there a golden dataset, and does someone own keeping it current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1893292"/>
            <a:ext cx="189007" cy="189012"/>
          </a:xfrm>
          <a:prstGeom prst="roundRect">
            <a:avLst>
              <a:gd name="adj" fmla="val 15001"/>
            </a:avLst>
          </a:prstGeom>
          <a:noFill/>
          <a:ln w="19050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61475" y="2507555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​"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Evaluation: can you run an automated evaluation suite in under an hour, on every change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61475" y="2564209"/>
            <a:ext cx="189007" cy="189012"/>
          </a:xfrm>
          <a:prstGeom prst="roundRect">
            <a:avLst>
              <a:gd name="adj" fmla="val 15001"/>
            </a:avLst>
          </a:prstGeom>
          <a:noFill/>
          <a:ln w="19050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61475" y="3178473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​"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Reliability: does every model call have a timeout, a retry policy, and a fallback path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61475" y="3235127"/>
            <a:ext cx="189007" cy="189012"/>
          </a:xfrm>
          <a:prstGeom prst="roundRect">
            <a:avLst>
              <a:gd name="adj" fmla="val 15001"/>
            </a:avLst>
          </a:prstGeom>
          <a:noFill/>
          <a:ln w="19050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61475" y="3849390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​"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Security: have you red-teamed prompt injection and audited what data the model can access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61475" y="3906044"/>
            <a:ext cx="189007" cy="189012"/>
          </a:xfrm>
          <a:prstGeom prst="roundRect">
            <a:avLst>
              <a:gd name="adj" fmla="val 15001"/>
            </a:avLst>
          </a:prstGeom>
          <a:noFill/>
          <a:ln w="19050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32776" y="1836638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​"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Observability: can you reconstruct any single request, start to finish, 30 days later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332776" y="1893292"/>
            <a:ext cx="189007" cy="189012"/>
          </a:xfrm>
          <a:prstGeom prst="roundRect">
            <a:avLst>
              <a:gd name="adj" fmla="val 15001"/>
            </a:avLst>
          </a:prstGeom>
          <a:noFill/>
          <a:ln w="19050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332776" y="2507555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​"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Cost: do you know the cost per completed task, and does it have a ceiling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332776" y="2564209"/>
            <a:ext cx="189007" cy="189012"/>
          </a:xfrm>
          <a:prstGeom prst="roundRect">
            <a:avLst>
              <a:gd name="adj" fmla="val 15001"/>
            </a:avLst>
          </a:prstGeom>
          <a:noFill/>
          <a:ln w="19050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332776" y="3178473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​"/>
            </a:pPr>
            <a:r>
              <a:rPr lang="en-US" sz="14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Governance: is there a named owner accountable for the system after launch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332776" y="3235127"/>
            <a:ext cx="189007" cy="189012"/>
          </a:xfrm>
          <a:prstGeom prst="roundRect">
            <a:avLst>
              <a:gd name="adj" fmla="val 15001"/>
            </a:avLst>
          </a:prstGeom>
          <a:noFill/>
          <a:ln w="19050">
            <a:solidFill>
              <a:srgbClr val="325F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332776" y="3995936"/>
            <a:ext cx="5203794" cy="1341834"/>
          </a:xfrm>
          <a:prstGeom prst="roundRect">
            <a:avLst>
              <a:gd name="adj" fmla="val 2113"/>
            </a:avLst>
          </a:prstGeom>
          <a:solidFill>
            <a:srgbClr val="DBE8F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783" y="4269978"/>
            <a:ext cx="236234" cy="189012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6947024" y="4213225"/>
            <a:ext cx="440053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7 questions. If any answer is no, the system isn't production-ready yet. That's fine. Know which one is missing.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356682" y="576302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20750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Metrics That Matter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836195" y="1843584"/>
            <a:ext cx="3145850" cy="561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✓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61475" y="2604790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dirty="0">
                <a:solidFill>
                  <a:srgbClr val="FFB70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Task Success Rate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661475" y="2962275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On real production inputs, not benchmark accuracy on a curated test set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22873" y="1843584"/>
            <a:ext cx="3145850" cy="561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↑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348153" y="2604790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dirty="0">
                <a:solidFill>
                  <a:srgbClr val="FFB70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Human Override Rate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348153" y="2962275"/>
            <a:ext cx="3495389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Tracked over time as a leading indicator of drift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09551" y="1843584"/>
            <a:ext cx="3145850" cy="561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$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8034831" y="2604790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dirty="0">
                <a:solidFill>
                  <a:srgbClr val="FFB70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Cost per Completed Task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8034831" y="2962275"/>
            <a:ext cx="3495389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Not cost per API call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679534" y="3870623"/>
            <a:ext cx="3145850" cy="561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⏱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2504814" y="4631829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dirty="0">
                <a:solidFill>
                  <a:srgbClr val="FFB70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Time to Detect &amp; Recover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2504814" y="4989314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Time to detect a failure, and time to recover from it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366212" y="3870623"/>
            <a:ext cx="3145850" cy="561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★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6191492" y="4631829"/>
            <a:ext cx="349538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dirty="0">
                <a:solidFill>
                  <a:srgbClr val="FFB70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User-Reported Trust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191492" y="4989314"/>
            <a:ext cx="349538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Measured directly. A system users route around isn't adopted, whatever the dashboard shows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6682" y="5678686"/>
            <a:ext cx="11478330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34244"/>
            <a:ext cx="10868745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Organizational Readiness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661475" y="1836539"/>
            <a:ext cx="3509180" cy="2142629"/>
          </a:xfrm>
          <a:prstGeom prst="roundRect">
            <a:avLst>
              <a:gd name="adj" fmla="val 125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40957" y="2016026"/>
            <a:ext cx="3150216" cy="560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Workflow team owns the AI system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840957" y="2679303"/>
            <a:ext cx="3150216" cy="1120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team that owns the workflow should own the AI system built for it. A central AI lab that hands off a finished model loses the feedback loop that improves 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41208" y="1836539"/>
            <a:ext cx="3509180" cy="2142629"/>
          </a:xfrm>
          <a:prstGeom prst="roundRect">
            <a:avLst>
              <a:gd name="adj" fmla="val 125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20690" y="2016026"/>
            <a:ext cx="3150216" cy="560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Cross-functional fluency over specialist silos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4520690" y="2679303"/>
            <a:ext cx="3150216" cy="1120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Teams that ship production AI well speak data, engineering, and the business process well enough to make trade-offs without a translator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20941" y="1836539"/>
            <a:ext cx="3509180" cy="2142629"/>
          </a:xfrm>
          <a:prstGeom prst="roundRect">
            <a:avLst>
              <a:gd name="adj" fmla="val 125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00423" y="2016026"/>
            <a:ext cx="3150216" cy="560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Budget for the unglamorous work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8200423" y="2679303"/>
            <a:ext cx="3150216" cy="1120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Data cleanup, evaluation infrastructure, and ongoing monitoring. It's most of the cost and almost none of the announcement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61475" y="4149725"/>
            <a:ext cx="5349047" cy="1301948"/>
          </a:xfrm>
          <a:prstGeom prst="roundRect">
            <a:avLst>
              <a:gd name="adj" fmla="val 2069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40957" y="4329212"/>
            <a:ext cx="4990082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Set the review cadence before launch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840957" y="4711998"/>
            <a:ext cx="4990082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Who looks at production outputs, how often, and what they're allowed to change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181074" y="4149725"/>
            <a:ext cx="5349047" cy="1301948"/>
          </a:xfrm>
          <a:prstGeom prst="roundRect">
            <a:avLst>
              <a:gd name="adj" fmla="val 2069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360557" y="4329212"/>
            <a:ext cx="4990082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Plan for the system's second year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6360557" y="4711998"/>
            <a:ext cx="4990082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Not only its launch. Most of the real cost and most of the real value show up after the first 90 days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56682" y="5643563"/>
            <a:ext cx="11478330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11895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Where Production AI Is Headed Next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549698"/>
            <a:ext cx="3520788" cy="226833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19825" y="1702792"/>
            <a:ext cx="204088" cy="20409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50581" y="2230041"/>
            <a:ext cx="3142576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Evaluation infrastructure as standard as CI/CD</a:t>
            </a: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850581" y="2853234"/>
            <a:ext cx="3142576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Expect evaluation-as-a-service and golden-dataset tooling to mature fast over the next 2 years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5354" y="1549698"/>
            <a:ext cx="3520888" cy="2268339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93704" y="1702792"/>
            <a:ext cx="204088" cy="20409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524460" y="2230041"/>
            <a:ext cx="3142675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Cost and energy accounting moves up the stack</a:t>
            </a:r>
            <a:endParaRPr lang="en-US" sz="1650" dirty="0"/>
          </a:p>
        </p:txBody>
      </p:sp>
      <p:sp>
        <p:nvSpPr>
          <p:cNvPr id="10" name="Text 4"/>
          <p:cNvSpPr/>
          <p:nvPr/>
        </p:nvSpPr>
        <p:spPr>
          <a:xfrm>
            <a:off x="4524460" y="2853234"/>
            <a:ext cx="3142675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From an engineering concern to a procurement and board-level question</a:t>
            </a:r>
            <a:endParaRPr lang="en-US" sz="13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9332" y="1549698"/>
            <a:ext cx="3520888" cy="2268339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7683" y="1702792"/>
            <a:ext cx="204088" cy="204093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8198439" y="2230041"/>
            <a:ext cx="3142675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Regulatory definitions converging slowly</a:t>
            </a:r>
            <a:endParaRPr lang="en-US" sz="1650" dirty="0"/>
          </a:p>
        </p:txBody>
      </p:sp>
      <p:sp>
        <p:nvSpPr>
          <p:cNvPr id="14" name="Text 6"/>
          <p:cNvSpPr/>
          <p:nvPr/>
        </p:nvSpPr>
        <p:spPr>
          <a:xfrm>
            <a:off x="8198439" y="2853234"/>
            <a:ext cx="3142675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Even as specific deadlines shift, risk classification and human oversight definitions are aligning</a:t>
            </a:r>
            <a:endParaRPr lang="en-US" sz="130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3971131"/>
            <a:ext cx="5357778" cy="1744067"/>
          </a:xfrm>
          <a:prstGeom prst="rect">
            <a:avLst/>
          </a:prstGeom>
        </p:spPr>
      </p:pic>
      <p:pic>
        <p:nvPicPr>
          <p:cNvPr id="16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8270" y="4124226"/>
            <a:ext cx="204088" cy="204093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850581" y="4651474"/>
            <a:ext cx="4979565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Multi-agent systems get simpler interfaces first</a:t>
            </a:r>
            <a:endParaRPr lang="en-US" sz="1650" dirty="0"/>
          </a:p>
        </p:txBody>
      </p:sp>
      <p:sp>
        <p:nvSpPr>
          <p:cNvPr id="18" name="Text 8"/>
          <p:cNvSpPr/>
          <p:nvPr/>
        </p:nvSpPr>
        <p:spPr>
          <a:xfrm>
            <a:off x="850581" y="5008959"/>
            <a:ext cx="4979565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current work is making orchestration debuggable, not making agents smarter</a:t>
            </a:r>
            <a:endParaRPr lang="en-US" sz="1300" dirty="0"/>
          </a:p>
        </p:txBody>
      </p:sp>
      <p:pic>
        <p:nvPicPr>
          <p:cNvPr id="19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72343" y="3971131"/>
            <a:ext cx="5357877" cy="1744067"/>
          </a:xfrm>
          <a:prstGeom prst="rect">
            <a:avLst/>
          </a:prstGeom>
        </p:spPr>
      </p:pic>
      <p:pic>
        <p:nvPicPr>
          <p:cNvPr id="20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49238" y="4124226"/>
            <a:ext cx="204088" cy="204093"/>
          </a:xfrm>
          <a:prstGeom prst="rect">
            <a:avLst/>
          </a:prstGeom>
        </p:spPr>
      </p:pic>
      <p:sp>
        <p:nvSpPr>
          <p:cNvPr id="21" name="Text 9"/>
          <p:cNvSpPr/>
          <p:nvPr/>
        </p:nvSpPr>
        <p:spPr>
          <a:xfrm>
            <a:off x="6361449" y="4651474"/>
            <a:ext cx="4979664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Advantage moves to teams with clean data</a:t>
            </a:r>
            <a:endParaRPr lang="en-US" sz="1650" dirty="0"/>
          </a:p>
        </p:txBody>
      </p:sp>
      <p:sp>
        <p:nvSpPr>
          <p:cNvPr id="22" name="Text 10"/>
          <p:cNvSpPr/>
          <p:nvPr/>
        </p:nvSpPr>
        <p:spPr>
          <a:xfrm>
            <a:off x="6361449" y="5008959"/>
            <a:ext cx="497966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model layer is commoditizing faster than the data layer</a:t>
            </a:r>
            <a:endParaRPr lang="en-US" sz="1300" dirty="0"/>
          </a:p>
        </p:txBody>
      </p:sp>
      <p:sp>
        <p:nvSpPr>
          <p:cNvPr id="23" name="Text 11"/>
          <p:cNvSpPr/>
          <p:nvPr/>
        </p:nvSpPr>
        <p:spPr>
          <a:xfrm>
            <a:off x="356682" y="5887442"/>
            <a:ext cx="11478330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3860"/>
            <a:ext cx="10868745" cy="52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Key Takeaways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724229" y="1415256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25F7B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186527" y="1441450"/>
            <a:ext cx="10343693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Production-ready means reliable, observable, secure, cost-controlled, and governed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186527" y="1792089"/>
            <a:ext cx="10343693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correct demo answer is table stakes, not the finish line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24229" y="2372717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25F7B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186527" y="2398911"/>
            <a:ext cx="10343693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Data quality decides more outcomes than model choice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86527" y="2749550"/>
            <a:ext cx="10343693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Every production AI failure traces back to the data layer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24229" y="3330178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25F7B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186527" y="3356372"/>
            <a:ext cx="10343693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Build the evaluation suite before you need it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86527" y="3707011"/>
            <a:ext cx="10343693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Not after something breaks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24229" y="4287639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25F7B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4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1186527" y="4313833"/>
            <a:ext cx="10343693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Add complexity only when a single well-scoped component can't do the job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86527" y="4664472"/>
            <a:ext cx="10343693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Including agents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24229" y="5245100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25F7B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5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1186527" y="5271294"/>
            <a:ext cx="10343693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Someone needs to own the system after launch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86527" y="5621933"/>
            <a:ext cx="10343693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 systems drift; they don't run themselves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6682" y="6041430"/>
            <a:ext cx="11478330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6000"/>
              </a:lnSpc>
              <a:buNone/>
            </a:pPr>
            <a:r>
              <a:rPr lang="en-US" sz="1300" i="1" dirty="0">
                <a:solidFill>
                  <a:srgbClr val="325F7B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Eshaan Jain | Contracts. Intelligence. Scale.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9E01E574-D8AA-D5E7-1A82-6056C40C3A70}"/>
              </a:ext>
            </a:extLst>
          </p:cNvPr>
          <p:cNvGrpSpPr/>
          <p:nvPr/>
        </p:nvGrpSpPr>
        <p:grpSpPr>
          <a:xfrm>
            <a:off x="383182" y="299789"/>
            <a:ext cx="5501442" cy="3129211"/>
            <a:chOff x="525349" y="1508819"/>
            <a:chExt cx="5476043" cy="3465810"/>
          </a:xfrm>
        </p:grpSpPr>
        <p:sp>
          <p:nvSpPr>
            <p:cNvPr id="2" name="Shape 0"/>
            <p:cNvSpPr/>
            <p:nvPr/>
          </p:nvSpPr>
          <p:spPr>
            <a:xfrm>
              <a:off x="525349" y="1508819"/>
              <a:ext cx="5476043" cy="3465810"/>
            </a:xfrm>
            <a:prstGeom prst="roundRect">
              <a:avLst>
                <a:gd name="adj" fmla="val 818"/>
              </a:avLst>
            </a:prstGeom>
            <a:solidFill>
              <a:srgbClr val="325F7B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Text 1"/>
            <p:cNvSpPr/>
            <p:nvPr/>
          </p:nvSpPr>
          <p:spPr>
            <a:xfrm>
              <a:off x="714357" y="1885057"/>
              <a:ext cx="5098029" cy="59064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3700" dirty="0">
                  <a:solidFill>
                    <a:srgbClr val="FFFFFF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Thank You</a:t>
              </a:r>
              <a:endParaRPr lang="en-US" sz="3700" dirty="0"/>
            </a:p>
          </p:txBody>
        </p:sp>
        <p:sp>
          <p:nvSpPr>
            <p:cNvPr id="4" name="Text 2"/>
            <p:cNvSpPr/>
            <p:nvPr/>
          </p:nvSpPr>
          <p:spPr>
            <a:xfrm>
              <a:off x="714357" y="2664718"/>
              <a:ext cx="5098029" cy="8151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5100" dirty="0">
                  <a:solidFill>
                    <a:srgbClr val="FFFFFF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Eshaan Jain</a:t>
              </a:r>
              <a:endParaRPr lang="en-US" sz="5100" dirty="0"/>
            </a:p>
          </p:txBody>
        </p:sp>
        <p:sp>
          <p:nvSpPr>
            <p:cNvPr id="5" name="Text 3"/>
            <p:cNvSpPr/>
            <p:nvPr/>
          </p:nvSpPr>
          <p:spPr>
            <a:xfrm>
              <a:off x="714357" y="3668911"/>
              <a:ext cx="5098029" cy="77489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133000"/>
                </a:lnSpc>
                <a:buNone/>
              </a:pPr>
              <a:endParaRPr lang="en-US" sz="14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endParaRPr>
            </a:p>
            <a:p>
              <a:pPr marL="0" indent="0" algn="l">
                <a:lnSpc>
                  <a:spcPct val="133000"/>
                </a:lnSpc>
                <a:buNone/>
              </a:pPr>
              <a:r>
                <a:rPr lang="en-US" sz="1450" dirty="0" err="1">
                  <a:solidFill>
                    <a:srgbClr val="FFFFFF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MunichTech</a:t>
              </a:r>
              <a:r>
                <a:rPr lang="en-US" sz="1450" dirty="0">
                  <a:solidFill>
                    <a:srgbClr val="FFFFFF"/>
                  </a:solidFill>
                  <a:latin typeface="Source Sans 3" pitchFamily="34" charset="0"/>
                  <a:ea typeface="Source Sans 3" pitchFamily="34" charset="-122"/>
                  <a:cs typeface="Source Sans 3" pitchFamily="34" charset="-120"/>
                </a:rPr>
                <a:t> EXPO, Munich, 2026</a:t>
              </a:r>
              <a:endParaRPr lang="en-US" sz="145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DDB125B-581F-496D-B3E7-23B3E662BE30}"/>
              </a:ext>
            </a:extLst>
          </p:cNvPr>
          <p:cNvGrpSpPr/>
          <p:nvPr/>
        </p:nvGrpSpPr>
        <p:grpSpPr>
          <a:xfrm>
            <a:off x="519306" y="3599655"/>
            <a:ext cx="5767194" cy="2786858"/>
            <a:chOff x="6307377" y="1885057"/>
            <a:chExt cx="5229193" cy="3089572"/>
          </a:xfrm>
        </p:grpSpPr>
        <p:sp>
          <p:nvSpPr>
            <p:cNvPr id="6" name="Text 4"/>
            <p:cNvSpPr/>
            <p:nvPr/>
          </p:nvSpPr>
          <p:spPr>
            <a:xfrm>
              <a:off x="6332776" y="1885057"/>
              <a:ext cx="5203794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850" dirty="0">
                  <a:solidFill>
                    <a:srgbClr val="124E73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Connect</a:t>
              </a:r>
              <a:endParaRPr lang="en-US" sz="1850" dirty="0"/>
            </a:p>
          </p:txBody>
        </p:sp>
        <p:pic>
          <p:nvPicPr>
            <p:cNvPr id="7" name="Image 0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07377" y="2367558"/>
              <a:ext cx="2509179" cy="1139924"/>
            </a:xfrm>
            <a:prstGeom prst="rect">
              <a:avLst/>
            </a:prstGeom>
          </p:spPr>
        </p:pic>
        <p:sp>
          <p:nvSpPr>
            <p:cNvPr id="8" name="Text 5"/>
            <p:cNvSpPr/>
            <p:nvPr/>
          </p:nvSpPr>
          <p:spPr>
            <a:xfrm>
              <a:off x="6572582" y="2392958"/>
              <a:ext cx="2243974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85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LinkedIn</a:t>
              </a:r>
              <a:endParaRPr lang="en-US" sz="1850" dirty="0"/>
            </a:p>
          </p:txBody>
        </p:sp>
        <p:sp>
          <p:nvSpPr>
            <p:cNvPr id="9" name="Text 6"/>
            <p:cNvSpPr/>
            <p:nvPr/>
          </p:nvSpPr>
          <p:spPr>
            <a:xfrm>
              <a:off x="6572582" y="2877245"/>
              <a:ext cx="2243974" cy="6048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en-US" sz="1450" b="1" u="sng" dirty="0">
                  <a:solidFill>
                    <a:srgbClr val="325F7B"/>
                  </a:solidFill>
                  <a:latin typeface="Source Sans 3 Bold" pitchFamily="34" charset="0"/>
                  <a:ea typeface="Source Sans 3 Bold" pitchFamily="34" charset="-122"/>
                  <a:cs typeface="Source Sans 3 Bold" pitchFamily="34" charset="-12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linkedin.com/in/eshaanjain26</a:t>
              </a:r>
              <a:endParaRPr lang="en-US" sz="1450" dirty="0"/>
            </a:p>
          </p:txBody>
        </p:sp>
        <p:pic>
          <p:nvPicPr>
            <p:cNvPr id="10" name="Image 1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27391" y="2367558"/>
              <a:ext cx="2509179" cy="1139924"/>
            </a:xfrm>
            <a:prstGeom prst="rect">
              <a:avLst/>
            </a:prstGeom>
          </p:spPr>
        </p:pic>
        <p:sp>
          <p:nvSpPr>
            <p:cNvPr id="11" name="Text 7"/>
            <p:cNvSpPr/>
            <p:nvPr/>
          </p:nvSpPr>
          <p:spPr>
            <a:xfrm>
              <a:off x="9292596" y="2392958"/>
              <a:ext cx="2243974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85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Twitter / X</a:t>
              </a:r>
              <a:endParaRPr lang="en-US" sz="1850" dirty="0"/>
            </a:p>
          </p:txBody>
        </p:sp>
        <p:sp>
          <p:nvSpPr>
            <p:cNvPr id="12" name="Text 8"/>
            <p:cNvSpPr/>
            <p:nvPr/>
          </p:nvSpPr>
          <p:spPr>
            <a:xfrm>
              <a:off x="9292596" y="2877245"/>
              <a:ext cx="2243974" cy="30241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en-US" sz="1450" b="1" u="sng" dirty="0">
                  <a:solidFill>
                    <a:srgbClr val="325F7B"/>
                  </a:solidFill>
                  <a:latin typeface="Source Sans 3 Bold" pitchFamily="34" charset="0"/>
                  <a:ea typeface="Source Sans 3 Bold" pitchFamily="34" charset="-122"/>
                  <a:cs typeface="Source Sans 3 Bold" pitchFamily="34" charset="-12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x.com/eshaanjain26</a:t>
              </a:r>
              <a:endParaRPr lang="en-US" sz="1450" dirty="0"/>
            </a:p>
          </p:txBody>
        </p:sp>
        <p:pic>
          <p:nvPicPr>
            <p:cNvPr id="13" name="Image 2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07377" y="3834705"/>
              <a:ext cx="2509179" cy="1139924"/>
            </a:xfrm>
            <a:prstGeom prst="rect">
              <a:avLst/>
            </a:prstGeom>
          </p:spPr>
        </p:pic>
        <p:sp>
          <p:nvSpPr>
            <p:cNvPr id="14" name="Text 9"/>
            <p:cNvSpPr/>
            <p:nvPr/>
          </p:nvSpPr>
          <p:spPr>
            <a:xfrm>
              <a:off x="6572582" y="3860105"/>
              <a:ext cx="2243974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85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Substack</a:t>
              </a:r>
              <a:endParaRPr lang="en-US" sz="1850" dirty="0"/>
            </a:p>
          </p:txBody>
        </p:sp>
        <p:sp>
          <p:nvSpPr>
            <p:cNvPr id="15" name="Text 10"/>
            <p:cNvSpPr/>
            <p:nvPr/>
          </p:nvSpPr>
          <p:spPr>
            <a:xfrm>
              <a:off x="6572582" y="4344392"/>
              <a:ext cx="2243974" cy="6048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en-US" sz="1450" b="1" u="sng" dirty="0">
                  <a:solidFill>
                    <a:srgbClr val="325F7B"/>
                  </a:solidFill>
                  <a:latin typeface="Source Sans 3 Bold" pitchFamily="34" charset="0"/>
                  <a:ea typeface="Source Sans 3 Bold" pitchFamily="34" charset="-122"/>
                  <a:cs typeface="Source Sans 3 Bold" pitchFamily="34" charset="-120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substack.com/@eshaanjain</a:t>
              </a:r>
              <a:endParaRPr lang="en-US" sz="1450" dirty="0"/>
            </a:p>
          </p:txBody>
        </p:sp>
        <p:pic>
          <p:nvPicPr>
            <p:cNvPr id="16" name="Image 3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27391" y="3834705"/>
              <a:ext cx="2509179" cy="1139924"/>
            </a:xfrm>
            <a:prstGeom prst="rect">
              <a:avLst/>
            </a:prstGeom>
          </p:spPr>
        </p:pic>
        <p:sp>
          <p:nvSpPr>
            <p:cNvPr id="17" name="Text 11"/>
            <p:cNvSpPr/>
            <p:nvPr/>
          </p:nvSpPr>
          <p:spPr>
            <a:xfrm>
              <a:off x="9292596" y="3860105"/>
              <a:ext cx="2243974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850" dirty="0">
                  <a:solidFill>
                    <a:srgbClr val="2B4150"/>
                  </a:solidFill>
                  <a:latin typeface="MuseoModerno Medium" pitchFamily="34" charset="0"/>
                  <a:ea typeface="MuseoModerno Medium" pitchFamily="34" charset="-122"/>
                  <a:cs typeface="MuseoModerno Medium" pitchFamily="34" charset="-120"/>
                </a:rPr>
                <a:t>Medium</a:t>
              </a:r>
              <a:endParaRPr lang="en-US" sz="1850" dirty="0"/>
            </a:p>
          </p:txBody>
        </p:sp>
        <p:sp>
          <p:nvSpPr>
            <p:cNvPr id="18" name="Text 12"/>
            <p:cNvSpPr/>
            <p:nvPr/>
          </p:nvSpPr>
          <p:spPr>
            <a:xfrm>
              <a:off x="9292596" y="4344392"/>
              <a:ext cx="2243974" cy="6048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en-US" sz="1450" b="1" u="sng" dirty="0">
                  <a:solidFill>
                    <a:srgbClr val="325F7B"/>
                  </a:solidFill>
                  <a:latin typeface="Source Sans 3 Bold" pitchFamily="34" charset="0"/>
                  <a:ea typeface="Source Sans 3 Bold" pitchFamily="34" charset="-122"/>
                  <a:cs typeface="Source Sans 3 Bold" pitchFamily="34" charset="-120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medium.com/@eshaanjain26</a:t>
              </a:r>
              <a:endParaRPr lang="en-US" sz="1450" dirty="0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029D4D04-F779-0E34-1957-FA6483925A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6942" y="676141"/>
            <a:ext cx="4973240" cy="4547184"/>
          </a:xfrm>
          <a:prstGeom prst="rect">
            <a:avLst/>
          </a:prstGeom>
        </p:spPr>
      </p:pic>
      <p:pic>
        <p:nvPicPr>
          <p:cNvPr id="23" name="Picture 22" descr="Forbes Technology Council | LinkedIn">
            <a:extLst>
              <a:ext uri="{FF2B5EF4-FFF2-40B4-BE49-F238E27FC236}">
                <a16:creationId xmlns:a16="http://schemas.microsoft.com/office/drawing/2014/main" id="{BE26461E-B985-970F-49E0-B620FFD8D3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6942" y="5302849"/>
            <a:ext cx="4973240" cy="11390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325F7B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3014</Words>
  <Application>Microsoft Macintosh PowerPoint</Application>
  <PresentationFormat>Widescreen</PresentationFormat>
  <Paragraphs>400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Source Sans 3</vt:lpstr>
      <vt:lpstr>Source Sans 3 Bold</vt:lpstr>
      <vt:lpstr>MuseoModerno 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Mohini Wason</cp:lastModifiedBy>
  <cp:revision>19</cp:revision>
  <dcterms:created xsi:type="dcterms:W3CDTF">2026-09-19T21:35:10Z</dcterms:created>
  <dcterms:modified xsi:type="dcterms:W3CDTF">2026-09-20T08:04:57Z</dcterms:modified>
</cp:coreProperties>
</file>