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2" r:id="rId14"/>
    <p:sldId id="267" r:id="rId15"/>
    <p:sldId id="268" r:id="rId16"/>
    <p:sldId id="269" r:id="rId17"/>
    <p:sldId id="270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6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0118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0DA24-13BF-D45E-867B-830A27636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FDF9AC-AEB5-ABDB-635F-73E43910A4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F3529F-8A69-6E47-3008-9E6EDA2382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A843E-47F4-D22E-C5C0-E3DD7EC3D3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236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F344B-3CD9-8B08-1DF4-FB5EC82E9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4491DD-9133-9458-497F-302819CCDF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29E515-EB0D-75A9-4056-4DE15DE8FA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0CBB82-1DA0-A11E-26B6-1AE85456BD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94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-cleanroom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49440" y="0"/>
            <a:ext cx="523951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949440" y="0"/>
            <a:ext cx="5239512" cy="6858000"/>
          </a:xfrm>
          <a:prstGeom prst="rect">
            <a:avLst/>
          </a:prstGeom>
          <a:solidFill>
            <a:srgbClr val="1B2B45">
              <a:alpha val="65000"/>
            </a:srgbClr>
          </a:solidFill>
          <a:ln/>
        </p:spPr>
        <p:txBody>
          <a:bodyPr/>
          <a:lstStyle/>
          <a:p>
            <a:pPr algn="l"/>
            <a:endParaRPr/>
          </a:p>
        </p:txBody>
      </p:sp>
      <p:sp>
        <p:nvSpPr>
          <p:cNvPr id="4" name="Text 1"/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B7E9E6"/>
                </a:solidFill>
                <a:latin typeface="Arial" pitchFamily="34" charset="0"/>
                <a:cs typeface="Arial" pitchFamily="34" charset="-120"/>
              </a:rPr>
              <a:t>CHOICE THEORY FOR ENGINEERS</a:t>
            </a:r>
          </a:p>
        </p:txBody>
      </p:sp>
      <p:sp>
        <p:nvSpPr>
          <p:cNvPr id="6" name="Text 3"/>
          <p:cNvSpPr/>
          <p:nvPr/>
        </p:nvSpPr>
        <p:spPr>
          <a:xfrm>
            <a:off x="731520" y="3749040"/>
            <a:ext cx="5852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Speak up? Say no? Ask for help? Take the lead? Stay or move?</a:t>
            </a:r>
          </a:p>
        </p:txBody>
      </p:sp>
      <p:sp>
        <p:nvSpPr>
          <p:cNvPr id="7" name="Text 4"/>
          <p:cNvSpPr/>
          <p:nvPr/>
        </p:nvSpPr>
        <p:spPr>
          <a:xfrm>
            <a:off x="731520" y="4663440"/>
            <a:ext cx="5669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B7E9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the end of today, you'll have one simple tool to pause, understand, and choose with more clarity.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1000232" y="594360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  <a:defRPr sz="1100" b="1">
                <a:solidFill>
                  <a:srgbClr val="697480"/>
                </a:solidFill>
              </a:defRPr>
            </a:pPr>
            <a:r>
              <a:rPr sz="2000"/>
              <a:t>01</a:t>
            </a:r>
            <a:endParaRPr lang="en-US" sz="1400" dirty="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24FA74CE-89DE-3A4B-AA1C-D84647E260D9}"/>
              </a:ext>
            </a:extLst>
          </p:cNvPr>
          <p:cNvSpPr/>
          <p:nvPr/>
        </p:nvSpPr>
        <p:spPr>
          <a:xfrm>
            <a:off x="731520" y="1188720"/>
            <a:ext cx="58521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4000" dirty="0">
                <a:solidFill>
                  <a:schemeClr val="bg1"/>
                </a:solidFill>
              </a:rPr>
              <a:t>Technical coaching is missing Link in engineering performance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B4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FD9D7B-A1C9-2203-D298-AF94847E3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3B35A832-4748-D0B4-5956-8844D06562BC}"/>
              </a:ext>
            </a:extLst>
          </p:cNvPr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kern="0" spc="200" dirty="0">
                <a:solidFill>
                  <a:srgbClr val="B7E9E6"/>
                </a:solidFill>
                <a:latin typeface="Arial" pitchFamily="34" charset="0"/>
                <a:cs typeface="Arial" pitchFamily="34" charset="-120"/>
              </a:rPr>
              <a:t>A FAMILIAR FEELING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4BB8225E-9E1A-7573-EAF7-21B6EE2D4172}"/>
              </a:ext>
            </a:extLst>
          </p:cNvPr>
          <p:cNvSpPr/>
          <p:nvPr/>
        </p:nvSpPr>
        <p:spPr>
          <a:xfrm>
            <a:off x="731520" y="1051560"/>
            <a:ext cx="6858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ts val="4200"/>
              </a:lnSpc>
            </a:pPr>
            <a:r>
              <a:rPr lang="de-DE" sz="4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Have you ever</a:t>
            </a:r>
            <a:endParaRPr lang="en-US" sz="4000" b="1" dirty="0">
              <a:solidFill>
                <a:srgbClr val="FFFFFF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A4D6A044-8626-753E-31C0-755D372C17DF}"/>
              </a:ext>
            </a:extLst>
          </p:cNvPr>
          <p:cNvSpPr/>
          <p:nvPr/>
        </p:nvSpPr>
        <p:spPr>
          <a:xfrm>
            <a:off x="434741" y="2057400"/>
            <a:ext cx="6675120" cy="28434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  <a:defRPr sz="2300">
                <a:solidFill>
                  <a:srgbClr val="222D3A"/>
                </a:solidFill>
              </a:defRPr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Lost motivation unexpectedly?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  <a:defRPr sz="2300">
                <a:solidFill>
                  <a:srgbClr val="222D3A"/>
                </a:solidFill>
              </a:defRPr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Felt invisible despite your achievements?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  <a:defRPr sz="2300">
                <a:solidFill>
                  <a:srgbClr val="222D3A"/>
                </a:solidFill>
              </a:defRPr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Avoided difficult conversations?</a:t>
            </a:r>
          </a:p>
          <a:p>
            <a:pPr marL="228600" indent="-228600">
              <a:spcAft>
                <a:spcPts val="1400"/>
              </a:spcAft>
              <a:buSzPct val="100000"/>
              <a:buFont typeface="Arial" panose="020B0604020202020204" pitchFamily="34" charset="0"/>
              <a:buChar char="•"/>
              <a:defRPr sz="2300">
                <a:solidFill>
                  <a:srgbClr val="222D3A"/>
                </a:solidFill>
              </a:defRPr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Felt exhausted after meetings?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  <a:defRPr sz="2300">
                <a:solidFill>
                  <a:srgbClr val="222D3A"/>
                </a:solidFill>
              </a:defRPr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Wondered why?</a:t>
            </a: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2E19FD14-2BC7-74FE-4361-A563245EC5A8}"/>
              </a:ext>
            </a:extLst>
          </p:cNvPr>
          <p:cNvSpPr/>
          <p:nvPr/>
        </p:nvSpPr>
        <p:spPr>
          <a:xfrm>
            <a:off x="11000232" y="594360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  <a:defRPr sz="1100" b="1">
                <a:solidFill>
                  <a:srgbClr val="697480"/>
                </a:solidFill>
              </a:defRPr>
            </a:pPr>
            <a:r>
              <a:rPr sz="2000"/>
              <a:t>03</a:t>
            </a:r>
            <a:endParaRPr lang="en-US" sz="14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E1E6A39D-32D6-BBAA-4208-0AF217ACD590}"/>
              </a:ext>
            </a:extLst>
          </p:cNvPr>
          <p:cNvSpPr/>
          <p:nvPr/>
        </p:nvSpPr>
        <p:spPr>
          <a:xfrm>
            <a:off x="619225" y="5348438"/>
            <a:ext cx="6675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 sz="2400" b="1">
                <a:solidFill>
                  <a:srgbClr val="004875"/>
                </a:solidFill>
              </a:defRPr>
            </a:pPr>
            <a:r>
              <a:rPr lang="en-US" b="1" dirty="0">
                <a:solidFill>
                  <a:srgbClr val="B7E9E6"/>
                </a:solidFill>
                <a:latin typeface="Arial" pitchFamily="34" charset="0"/>
                <a:cs typeface="Arial" pitchFamily="34" charset="-120"/>
              </a:rPr>
              <a:t>Today, I’d like to show you</a:t>
            </a:r>
            <a:br>
              <a:rPr lang="en-US" b="1" dirty="0">
                <a:solidFill>
                  <a:srgbClr val="B7E9E6"/>
                </a:solidFill>
                <a:latin typeface="Arial" pitchFamily="34" charset="0"/>
                <a:cs typeface="Arial" pitchFamily="34" charset="-120"/>
              </a:rPr>
            </a:br>
            <a:r>
              <a:rPr lang="en-US" b="1" dirty="0">
                <a:solidFill>
                  <a:srgbClr val="B7E9E6"/>
                </a:solidFill>
                <a:latin typeface="Arial" pitchFamily="34" charset="0"/>
                <a:cs typeface="Arial" pitchFamily="34" charset="-120"/>
              </a:rPr>
              <a:t>these experiences are not random.</a:t>
            </a:r>
          </a:p>
        </p:txBody>
      </p:sp>
      <p:pic>
        <p:nvPicPr>
          <p:cNvPr id="2" name="Picture 1" descr="slide2_engineer_thinking_crop.png">
            <a:extLst>
              <a:ext uri="{FF2B5EF4-FFF2-40B4-BE49-F238E27FC236}">
                <a16:creationId xmlns:a16="http://schemas.microsoft.com/office/drawing/2014/main" id="{26C1FA3A-94A1-8837-B112-A36D0A8A9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0"/>
            <a:ext cx="47823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822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B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B7E9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WHO'S SPEAKING</a:t>
            </a: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20" y="1051560"/>
            <a:ext cx="6858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Saeedeh Soleimani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731520" y="1783080"/>
            <a:ext cx="6766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 Semiconductor Engineer  |  ICF Certified Coach</a:t>
            </a:r>
          </a:p>
        </p:txBody>
      </p:sp>
      <p:sp>
        <p:nvSpPr>
          <p:cNvPr id="7" name="Text 4"/>
          <p:cNvSpPr/>
          <p:nvPr/>
        </p:nvSpPr>
        <p:spPr>
          <a:xfrm>
            <a:off x="731520" y="2560320"/>
            <a:ext cx="667512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 algn="l">
              <a:spcAft>
                <a:spcPts val="14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Physicist by academy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spcAft>
                <a:spcPts val="14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Senior Engineer, Infineon Technologies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spcAft>
                <a:spcPts val="14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ICF-certified career coach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spcAft>
                <a:spcPts val="14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Lived and worked in four countries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spcAft>
                <a:spcPts val="14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Coaches engineers through career change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1000232" y="594360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  <a:defRPr sz="1100" b="1">
                <a:solidFill>
                  <a:srgbClr val="697480"/>
                </a:solidFill>
              </a:defRPr>
            </a:pPr>
            <a:r>
              <a:rPr sz="2000"/>
              <a:t>03</a:t>
            </a:r>
            <a:endParaRPr lang="en-US" sz="14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01A4A068-A1A8-DD21-804F-E020646D6424}"/>
              </a:ext>
            </a:extLst>
          </p:cNvPr>
          <p:cNvSpPr/>
          <p:nvPr/>
        </p:nvSpPr>
        <p:spPr>
          <a:xfrm>
            <a:off x="519969" y="5348438"/>
            <a:ext cx="6675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B7E9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“My journey taught me something…”</a:t>
            </a:r>
            <a:endParaRPr lang="en-US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47FD0D-7140-2596-C1F1-F5D7A2AEE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7023" y="91665"/>
            <a:ext cx="3603262" cy="63091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kern="0" spc="200" dirty="0">
                <a:solidFill>
                  <a:srgbClr val="B7E9E6"/>
                </a:solidFill>
                <a:latin typeface="Arial" pitchFamily="34" charset="0"/>
                <a:cs typeface="Arial" pitchFamily="34" charset="-120"/>
              </a:rPr>
              <a:t>TODAY'S ROADMAP</a:t>
            </a:r>
          </a:p>
        </p:txBody>
      </p:sp>
      <p:sp>
        <p:nvSpPr>
          <p:cNvPr id="3" name="Text 1"/>
          <p:cNvSpPr/>
          <p:nvPr/>
        </p:nvSpPr>
        <p:spPr>
          <a:xfrm>
            <a:off x="731520" y="960120"/>
            <a:ext cx="8686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What We'll Cover Today</a:t>
            </a:r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F4444"/>
          </a:solidFill>
          <a:ln/>
        </p:spPr>
        <p:txBody>
          <a:bodyPr/>
          <a:lstStyle/>
          <a:p>
            <a:pPr algn="l"/>
            <a:endParaRPr/>
          </a:p>
        </p:txBody>
      </p:sp>
      <p:sp>
        <p:nvSpPr>
          <p:cNvPr id="5" name="Text 3"/>
          <p:cNvSpPr/>
          <p:nvPr/>
        </p:nvSpPr>
        <p:spPr>
          <a:xfrm>
            <a:off x="731520" y="22860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17320" y="2258568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needs behind every choice</a:t>
            </a:r>
            <a:endParaRPr lang="en-US" b="1" dirty="0"/>
          </a:p>
        </p:txBody>
      </p:sp>
      <p:sp>
        <p:nvSpPr>
          <p:cNvPr id="7" name="Shape 5"/>
          <p:cNvSpPr/>
          <p:nvPr/>
        </p:nvSpPr>
        <p:spPr>
          <a:xfrm>
            <a:off x="731520" y="30632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59E0B"/>
          </a:solidFill>
          <a:ln/>
        </p:spPr>
        <p:txBody>
          <a:bodyPr/>
          <a:lstStyle/>
          <a:p>
            <a:pPr algn="l"/>
            <a:endParaRPr/>
          </a:p>
        </p:txBody>
      </p:sp>
      <p:sp>
        <p:nvSpPr>
          <p:cNvPr id="8" name="Text 6"/>
          <p:cNvSpPr/>
          <p:nvPr/>
        </p:nvSpPr>
        <p:spPr>
          <a:xfrm>
            <a:off x="731520" y="30632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417320" y="3035808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Why we react without thinking</a:t>
            </a:r>
          </a:p>
        </p:txBody>
      </p:sp>
      <p:sp>
        <p:nvSpPr>
          <p:cNvPr id="10" name="Shape 8"/>
          <p:cNvSpPr/>
          <p:nvPr/>
        </p:nvSpPr>
        <p:spPr>
          <a:xfrm>
            <a:off x="731520" y="384048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8B5CF6"/>
          </a:solidFill>
          <a:ln/>
        </p:spPr>
        <p:txBody>
          <a:bodyPr/>
          <a:lstStyle/>
          <a:p>
            <a:pPr algn="l"/>
            <a:endParaRPr/>
          </a:p>
        </p:txBody>
      </p:sp>
      <p:sp>
        <p:nvSpPr>
          <p:cNvPr id="11" name="Text 9"/>
          <p:cNvSpPr/>
          <p:nvPr/>
        </p:nvSpPr>
        <p:spPr>
          <a:xfrm>
            <a:off x="731520" y="38404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417320" y="3813048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A simple 3-step pause tool</a:t>
            </a:r>
          </a:p>
        </p:txBody>
      </p:sp>
      <p:sp>
        <p:nvSpPr>
          <p:cNvPr id="13" name="Shape 11"/>
          <p:cNvSpPr/>
          <p:nvPr/>
        </p:nvSpPr>
        <p:spPr>
          <a:xfrm>
            <a:off x="731520" y="46177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2F80ED"/>
          </a:solidFill>
          <a:ln/>
        </p:spPr>
        <p:txBody>
          <a:bodyPr/>
          <a:lstStyle/>
          <a:p>
            <a:pPr algn="l"/>
            <a:endParaRPr/>
          </a:p>
        </p:txBody>
      </p:sp>
      <p:sp>
        <p:nvSpPr>
          <p:cNvPr id="14" name="Text 12"/>
          <p:cNvSpPr/>
          <p:nvPr/>
        </p:nvSpPr>
        <p:spPr>
          <a:xfrm>
            <a:off x="731520" y="4617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417320" y="4590288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Real engineering examples</a:t>
            </a:r>
          </a:p>
        </p:txBody>
      </p:sp>
      <p:sp>
        <p:nvSpPr>
          <p:cNvPr id="16" name="Shape 14"/>
          <p:cNvSpPr/>
          <p:nvPr/>
        </p:nvSpPr>
        <p:spPr>
          <a:xfrm>
            <a:off x="731520" y="539496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10B981"/>
          </a:solidFill>
          <a:ln/>
        </p:spPr>
        <p:txBody>
          <a:bodyPr/>
          <a:lstStyle/>
          <a:p>
            <a:pPr algn="l"/>
            <a:endParaRPr/>
          </a:p>
        </p:txBody>
      </p:sp>
      <p:sp>
        <p:nvSpPr>
          <p:cNvPr id="17" name="Text 15"/>
          <p:cNvSpPr/>
          <p:nvPr/>
        </p:nvSpPr>
        <p:spPr>
          <a:xfrm>
            <a:off x="731520" y="53949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417320" y="5367528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Your next action step</a:t>
            </a:r>
          </a:p>
        </p:txBody>
      </p:sp>
      <p:sp>
        <p:nvSpPr>
          <p:cNvPr id="19" name="Text 17"/>
          <p:cNvSpPr/>
          <p:nvPr/>
        </p:nvSpPr>
        <p:spPr>
          <a:xfrm>
            <a:off x="11000232" y="594360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  <a:defRPr sz="1100" b="1">
                <a:solidFill>
                  <a:srgbClr val="697480"/>
                </a:solidFill>
              </a:defRPr>
            </a:pPr>
            <a:r>
              <a:rPr sz="2000"/>
              <a:t>04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>
              <a:buNone/>
            </a:pPr>
            <a:r>
              <a:rPr lang="en-US" b="1" kern="0" spc="200" dirty="0">
                <a:solidFill>
                  <a:srgbClr val="B7E9E6"/>
                </a:solidFill>
                <a:latin typeface="Arial" pitchFamily="34" charset="0"/>
                <a:cs typeface="Arial" pitchFamily="34" charset="-120"/>
              </a:rPr>
              <a:t>A FAMILIAR MOMENT</a:t>
            </a:r>
          </a:p>
        </p:txBody>
      </p:sp>
      <p:sp>
        <p:nvSpPr>
          <p:cNvPr id="3" name="Text 1"/>
          <p:cNvSpPr/>
          <p:nvPr/>
        </p:nvSpPr>
        <p:spPr>
          <a:xfrm>
            <a:off x="731520" y="960120"/>
            <a:ext cx="86868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Good Engineers</a:t>
            </a:r>
            <a:endParaRPr lang="en-US" sz="4000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Stuck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330468" y="3037937"/>
            <a:ext cx="7451558" cy="1257646"/>
          </a:xfrm>
          <a:prstGeom prst="rect">
            <a:avLst/>
          </a:prstGeom>
          <a:solidFill>
            <a:srgbClr val="243043"/>
          </a:solidFill>
          <a:ln w="12700">
            <a:solidFill>
              <a:srgbClr val="243043"/>
            </a:solidFill>
            <a:prstDash val="solid"/>
          </a:ln>
        </p:spPr>
        <p:txBody>
          <a:bodyPr/>
          <a:lstStyle/>
          <a:p>
            <a:pPr algn="l"/>
            <a:endParaRPr dirty="0"/>
          </a:p>
        </p:txBody>
      </p:sp>
      <p:sp>
        <p:nvSpPr>
          <p:cNvPr id="5" name="Text 3"/>
          <p:cNvSpPr/>
          <p:nvPr/>
        </p:nvSpPr>
        <p:spPr>
          <a:xfrm>
            <a:off x="490087" y="3154680"/>
            <a:ext cx="71323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B7E9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“A tight deadline. A manager checking every detail. You feel irritated — and you don't know why.”</a:t>
            </a:r>
            <a:endParaRPr lang="en-US" sz="1800" b="1" dirty="0"/>
          </a:p>
        </p:txBody>
      </p:sp>
      <p:sp>
        <p:nvSpPr>
          <p:cNvPr id="6" name="Text 4"/>
          <p:cNvSpPr/>
          <p:nvPr/>
        </p:nvSpPr>
        <p:spPr>
          <a:xfrm>
            <a:off x="731520" y="4343400"/>
            <a:ext cx="768096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 algn="l">
              <a:spcAft>
                <a:spcPts val="12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We react to symptoms, not causes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spcAft>
                <a:spcPts val="12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The real driver stays hidden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spcAft>
                <a:spcPts val="12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We end up solving the wrong problem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spcAft>
                <a:spcPts val="12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Frustration repeats without a name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000232" y="594360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  <a:defRPr sz="1100" b="1">
                <a:solidFill>
                  <a:srgbClr val="697480"/>
                </a:solidFill>
              </a:defRPr>
            </a:pPr>
            <a:r>
              <a:rPr sz="2000"/>
              <a:t>05</a:t>
            </a:r>
            <a:endParaRPr lang="en-US" sz="1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5DE60C-27C4-34B0-7835-A1AC59DF2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288" y="196542"/>
            <a:ext cx="4888902" cy="27486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B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kern="0" spc="200" dirty="0">
                <a:solidFill>
                  <a:srgbClr val="B7E9E6"/>
                </a:solidFill>
                <a:latin typeface="Arial" pitchFamily="34" charset="0"/>
                <a:cs typeface="Arial" pitchFamily="34" charset="-120"/>
              </a:rPr>
              <a:t>THE GOOD NEWS</a:t>
            </a:r>
          </a:p>
        </p:txBody>
      </p:sp>
      <p:sp>
        <p:nvSpPr>
          <p:cNvPr id="3" name="Text 1"/>
          <p:cNvSpPr/>
          <p:nvPr/>
        </p:nvSpPr>
        <p:spPr>
          <a:xfrm>
            <a:off x="731520" y="960120"/>
            <a:ext cx="8686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Learnable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31520" y="237744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 algn="l">
              <a:spcAft>
                <a:spcPts val="16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framework, five needs</a:t>
            </a:r>
            <a:endParaRPr lang="en-US" b="1" dirty="0"/>
          </a:p>
          <a:p>
            <a:pPr marL="228600" indent="-228600" algn="l">
              <a:spcAft>
                <a:spcPts val="16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personality test required</a:t>
            </a:r>
            <a:endParaRPr lang="en-US" b="1" dirty="0"/>
          </a:p>
          <a:p>
            <a:pPr marL="228600" indent="-228600" algn="l">
              <a:spcAft>
                <a:spcPts val="16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from 500+ coaching hours</a:t>
            </a:r>
            <a:endParaRPr lang="en-US" b="1" dirty="0"/>
          </a:p>
          <a:p>
            <a:pPr marL="228600" indent="-228600" algn="l">
              <a:spcAft>
                <a:spcPts val="16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Practical, not just theory</a:t>
            </a:r>
            <a:endParaRPr lang="en-US" b="1" dirty="0"/>
          </a:p>
          <a:p>
            <a:pPr marL="228600" indent="-228600" algn="l">
              <a:spcAft>
                <a:spcPts val="16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You'll leave with a real tool</a:t>
            </a:r>
            <a:endParaRPr lang="en-US" b="1" dirty="0"/>
          </a:p>
        </p:txBody>
      </p:sp>
      <p:sp>
        <p:nvSpPr>
          <p:cNvPr id="5" name="Text 3"/>
          <p:cNvSpPr/>
          <p:nvPr/>
        </p:nvSpPr>
        <p:spPr>
          <a:xfrm>
            <a:off x="11000232" y="594360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  <a:defRPr sz="1100" b="1">
                <a:solidFill>
                  <a:srgbClr val="697480"/>
                </a:solidFill>
              </a:defRPr>
            </a:pPr>
            <a:r>
              <a:rPr sz="2000"/>
              <a:t>06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224" y="603183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CHOICE THEORY</a:t>
            </a:r>
          </a:p>
        </p:txBody>
      </p:sp>
      <p:sp>
        <p:nvSpPr>
          <p:cNvPr id="4" name="Text 2"/>
          <p:cNvSpPr/>
          <p:nvPr/>
        </p:nvSpPr>
        <p:spPr>
          <a:xfrm>
            <a:off x="539015" y="1186021"/>
            <a:ext cx="7252462" cy="5870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ts val="2200"/>
              </a:lnSpc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Developed by William Glasser: our behavior is purposeful.</a:t>
            </a:r>
          </a:p>
        </p:txBody>
      </p:sp>
      <p:sp>
        <p:nvSpPr>
          <p:cNvPr id="19" name="Text 17"/>
          <p:cNvSpPr/>
          <p:nvPr/>
        </p:nvSpPr>
        <p:spPr>
          <a:xfrm>
            <a:off x="8101584" y="3611880"/>
            <a:ext cx="274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22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78EA36F-F754-2253-9594-405B71115478}"/>
              </a:ext>
            </a:extLst>
          </p:cNvPr>
          <p:cNvGrpSpPr/>
          <p:nvPr/>
        </p:nvGrpSpPr>
        <p:grpSpPr>
          <a:xfrm>
            <a:off x="475417" y="1658489"/>
            <a:ext cx="7268170" cy="1577283"/>
            <a:chOff x="731520" y="2651758"/>
            <a:chExt cx="10048454" cy="2468882"/>
          </a:xfrm>
        </p:grpSpPr>
        <p:sp>
          <p:nvSpPr>
            <p:cNvPr id="5" name="Shape 3"/>
            <p:cNvSpPr/>
            <p:nvPr/>
          </p:nvSpPr>
          <p:spPr>
            <a:xfrm>
              <a:off x="747241" y="3017520"/>
              <a:ext cx="2286000" cy="2103120"/>
            </a:xfrm>
            <a:prstGeom prst="roundRect">
              <a:avLst>
                <a:gd name="adj" fmla="val 2609"/>
              </a:avLst>
            </a:prstGeom>
            <a:solidFill>
              <a:srgbClr val="243043"/>
            </a:solidFill>
            <a:ln w="12700">
              <a:solidFill>
                <a:srgbClr val="243043"/>
              </a:solidFill>
              <a:prstDash val="solid"/>
            </a:ln>
          </p:spPr>
          <p:txBody>
            <a:bodyPr/>
            <a:lstStyle/>
            <a:p>
              <a:pPr algn="l"/>
              <a:endParaRPr dirty="0"/>
            </a:p>
          </p:txBody>
        </p:sp>
        <p:sp>
          <p:nvSpPr>
            <p:cNvPr id="6" name="Shape 4"/>
            <p:cNvSpPr/>
            <p:nvPr/>
          </p:nvSpPr>
          <p:spPr>
            <a:xfrm>
              <a:off x="731520" y="2857580"/>
              <a:ext cx="2286000" cy="109728"/>
            </a:xfrm>
            <a:prstGeom prst="rect">
              <a:avLst/>
            </a:prstGeom>
            <a:solidFill>
              <a:srgbClr val="EF4444"/>
            </a:solidFill>
            <a:ln w="12700">
              <a:solidFill>
                <a:srgbClr val="EF4444"/>
              </a:solidFill>
              <a:prstDash val="solid"/>
            </a:ln>
          </p:spPr>
          <p:txBody>
            <a:bodyPr/>
            <a:lstStyle/>
            <a:p>
              <a:pPr algn="l"/>
              <a:endParaRPr/>
            </a:p>
          </p:txBody>
        </p:sp>
        <p:sp>
          <p:nvSpPr>
            <p:cNvPr id="7" name="Text 5"/>
            <p:cNvSpPr/>
            <p:nvPr/>
          </p:nvSpPr>
          <p:spPr>
            <a:xfrm>
              <a:off x="731520" y="3200400"/>
              <a:ext cx="2286000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l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Needs</a:t>
              </a:r>
              <a:endParaRPr lang="en-US" b="1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868681" y="3840478"/>
              <a:ext cx="2113299" cy="1005841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>
                <a:lnSpc>
                  <a:spcPts val="1600"/>
                </a:lnSpc>
              </a:pPr>
              <a:endParaRPr lang="en-US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endParaRPr>
            </a:p>
          </p:txBody>
        </p:sp>
        <p:sp>
          <p:nvSpPr>
            <p:cNvPr id="9" name="Text 7"/>
            <p:cNvSpPr/>
            <p:nvPr/>
          </p:nvSpPr>
          <p:spPr>
            <a:xfrm>
              <a:off x="3017520" y="3611880"/>
              <a:ext cx="256032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l">
                <a:buNone/>
              </a:pPr>
              <a:endParaRPr lang="en-US" sz="2200" dirty="0"/>
            </a:p>
          </p:txBody>
        </p:sp>
        <p:sp>
          <p:nvSpPr>
            <p:cNvPr id="10" name="Shape 8"/>
            <p:cNvSpPr/>
            <p:nvPr/>
          </p:nvSpPr>
          <p:spPr>
            <a:xfrm>
              <a:off x="3391622" y="2971800"/>
              <a:ext cx="2286000" cy="2103120"/>
            </a:xfrm>
            <a:prstGeom prst="roundRect">
              <a:avLst>
                <a:gd name="adj" fmla="val 2609"/>
              </a:avLst>
            </a:prstGeom>
            <a:solidFill>
              <a:srgbClr val="243043"/>
            </a:solidFill>
            <a:ln w="12700">
              <a:solidFill>
                <a:srgbClr val="243043"/>
              </a:solidFill>
              <a:prstDash val="solid"/>
            </a:ln>
          </p:spPr>
          <p:txBody>
            <a:bodyPr/>
            <a:lstStyle/>
            <a:p>
              <a:pPr algn="l"/>
              <a:endParaRPr/>
            </a:p>
          </p:txBody>
        </p:sp>
        <p:sp>
          <p:nvSpPr>
            <p:cNvPr id="11" name="Shape 9"/>
            <p:cNvSpPr/>
            <p:nvPr/>
          </p:nvSpPr>
          <p:spPr>
            <a:xfrm>
              <a:off x="3401568" y="2800711"/>
              <a:ext cx="2286000" cy="109728"/>
            </a:xfrm>
            <a:prstGeom prst="rect">
              <a:avLst/>
            </a:prstGeom>
            <a:solidFill>
              <a:srgbClr val="F59E0B"/>
            </a:solidFill>
            <a:ln w="12700">
              <a:solidFill>
                <a:srgbClr val="F59E0B"/>
              </a:solidFill>
              <a:prstDash val="solid"/>
            </a:ln>
          </p:spPr>
          <p:txBody>
            <a:bodyPr/>
            <a:lstStyle/>
            <a:p>
              <a:pPr algn="l"/>
              <a:endParaRPr/>
            </a:p>
          </p:txBody>
        </p:sp>
        <p:sp>
          <p:nvSpPr>
            <p:cNvPr id="12" name="Text 10"/>
            <p:cNvSpPr/>
            <p:nvPr/>
          </p:nvSpPr>
          <p:spPr>
            <a:xfrm>
              <a:off x="3273552" y="3200400"/>
              <a:ext cx="2286000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   </a:t>
              </a: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Choices</a:t>
              </a:r>
            </a:p>
          </p:txBody>
        </p:sp>
        <p:sp>
          <p:nvSpPr>
            <p:cNvPr id="14" name="Text 12"/>
            <p:cNvSpPr/>
            <p:nvPr/>
          </p:nvSpPr>
          <p:spPr>
            <a:xfrm>
              <a:off x="5559552" y="3611880"/>
              <a:ext cx="256032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l">
                <a:buNone/>
              </a:pPr>
              <a:endParaRPr lang="en-US" sz="2200" dirty="0"/>
            </a:p>
          </p:txBody>
        </p:sp>
        <p:sp>
          <p:nvSpPr>
            <p:cNvPr id="15" name="Shape 13"/>
            <p:cNvSpPr/>
            <p:nvPr/>
          </p:nvSpPr>
          <p:spPr>
            <a:xfrm>
              <a:off x="5962253" y="2651758"/>
              <a:ext cx="2286000" cy="2103121"/>
            </a:xfrm>
            <a:prstGeom prst="roundRect">
              <a:avLst>
                <a:gd name="adj" fmla="val 2609"/>
              </a:avLst>
            </a:prstGeom>
            <a:solidFill>
              <a:srgbClr val="243043"/>
            </a:solidFill>
            <a:ln w="12700">
              <a:solidFill>
                <a:srgbClr val="243043"/>
              </a:solidFill>
              <a:prstDash val="solid"/>
            </a:ln>
          </p:spPr>
          <p:txBody>
            <a:bodyPr/>
            <a:lstStyle/>
            <a:p>
              <a:pPr algn="l"/>
              <a:endParaRPr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5952744" y="2774482"/>
              <a:ext cx="2286000" cy="109728"/>
            </a:xfrm>
            <a:prstGeom prst="rect">
              <a:avLst/>
            </a:prstGeom>
            <a:solidFill>
              <a:srgbClr val="8B5CF6"/>
            </a:solidFill>
            <a:ln w="12700">
              <a:solidFill>
                <a:srgbClr val="8B5CF6"/>
              </a:solidFill>
              <a:prstDash val="solid"/>
            </a:ln>
          </p:spPr>
          <p:txBody>
            <a:bodyPr/>
            <a:lstStyle/>
            <a:p>
              <a:pPr algn="l"/>
              <a:endParaRPr/>
            </a:p>
          </p:txBody>
        </p:sp>
        <p:sp>
          <p:nvSpPr>
            <p:cNvPr id="17" name="Text 15"/>
            <p:cNvSpPr/>
            <p:nvPr/>
          </p:nvSpPr>
          <p:spPr>
            <a:xfrm>
              <a:off x="6155113" y="3110886"/>
              <a:ext cx="2286001" cy="457199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indent="0">
                <a:buNone/>
              </a:pPr>
              <a:r>
                <a:rPr lang="en-US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   </a:t>
              </a: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Actions</a:t>
              </a:r>
            </a:p>
          </p:txBody>
        </p:sp>
        <p:sp>
          <p:nvSpPr>
            <p:cNvPr id="20" name="Shape 18"/>
            <p:cNvSpPr/>
            <p:nvPr/>
          </p:nvSpPr>
          <p:spPr>
            <a:xfrm>
              <a:off x="8248442" y="2699054"/>
              <a:ext cx="2286000" cy="2103119"/>
            </a:xfrm>
            <a:prstGeom prst="roundRect">
              <a:avLst>
                <a:gd name="adj" fmla="val 2609"/>
              </a:avLst>
            </a:prstGeom>
            <a:solidFill>
              <a:srgbClr val="243043"/>
            </a:solidFill>
            <a:ln w="12700">
              <a:solidFill>
                <a:srgbClr val="243043"/>
              </a:solidFill>
              <a:prstDash val="solid"/>
            </a:ln>
          </p:spPr>
          <p:txBody>
            <a:bodyPr/>
            <a:lstStyle/>
            <a:p>
              <a:pPr algn="l"/>
              <a:endParaRPr/>
            </a:p>
          </p:txBody>
        </p:sp>
        <p:sp>
          <p:nvSpPr>
            <p:cNvPr id="21" name="Shape 19"/>
            <p:cNvSpPr/>
            <p:nvPr/>
          </p:nvSpPr>
          <p:spPr>
            <a:xfrm>
              <a:off x="8493974" y="2762370"/>
              <a:ext cx="2286000" cy="109728"/>
            </a:xfrm>
            <a:prstGeom prst="rect">
              <a:avLst/>
            </a:prstGeom>
            <a:solidFill>
              <a:srgbClr val="10B981"/>
            </a:solidFill>
            <a:ln w="12700">
              <a:solidFill>
                <a:srgbClr val="10B981"/>
              </a:solidFill>
              <a:prstDash val="solid"/>
            </a:ln>
          </p:spPr>
          <p:txBody>
            <a:bodyPr/>
            <a:lstStyle/>
            <a:p>
              <a:pPr algn="l"/>
              <a:endParaRPr/>
            </a:p>
          </p:txBody>
        </p:sp>
        <p:sp>
          <p:nvSpPr>
            <p:cNvPr id="22" name="Text 20"/>
            <p:cNvSpPr/>
            <p:nvPr/>
          </p:nvSpPr>
          <p:spPr>
            <a:xfrm>
              <a:off x="8357616" y="3200400"/>
              <a:ext cx="2286000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  </a:t>
              </a: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Results</a:t>
              </a:r>
            </a:p>
          </p:txBody>
        </p:sp>
      </p:grpSp>
      <p:sp>
        <p:nvSpPr>
          <p:cNvPr id="24" name="Text 22"/>
          <p:cNvSpPr/>
          <p:nvPr/>
        </p:nvSpPr>
        <p:spPr>
          <a:xfrm>
            <a:off x="4165246" y="5620611"/>
            <a:ext cx="5549554" cy="16501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ts val="2200"/>
              </a:lnSpc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We can't control every circumstance — but we can understand the need behind our reaction.</a:t>
            </a:r>
          </a:p>
        </p:txBody>
      </p:sp>
      <p:sp>
        <p:nvSpPr>
          <p:cNvPr id="25" name="Text 23"/>
          <p:cNvSpPr/>
          <p:nvPr/>
        </p:nvSpPr>
        <p:spPr>
          <a:xfrm>
            <a:off x="11000232" y="594360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  <a:defRPr sz="1100" b="1">
                <a:solidFill>
                  <a:srgbClr val="697480"/>
                </a:solidFill>
              </a:defRPr>
            </a:pPr>
            <a:r>
              <a:rPr sz="2000"/>
              <a:t>07</a:t>
            </a:r>
            <a:endParaRPr lang="en-US" sz="14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719C5C4-6F59-36BF-9AD0-38C6233D4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1374" y="404982"/>
            <a:ext cx="3774387" cy="56615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3BC85B-B3EB-3526-12DA-362E8A108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239" y="3498653"/>
            <a:ext cx="3308050" cy="26897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F4444"/>
          </a:solidFill>
          <a:ln/>
        </p:spPr>
        <p:txBody>
          <a:bodyPr/>
          <a:lstStyle/>
          <a:p>
            <a:pPr algn="l"/>
            <a:endParaRPr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1 OF 5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960120"/>
            <a:ext cx="6400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Survival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675372" y="2560320"/>
            <a:ext cx="8961120" cy="1005840"/>
          </a:xfrm>
          <a:prstGeom prst="roundRect">
            <a:avLst>
              <a:gd name="adj" fmla="val 4545"/>
            </a:avLst>
          </a:prstGeom>
          <a:solidFill>
            <a:srgbClr val="243043"/>
          </a:solidFill>
          <a:ln w="12700">
            <a:solidFill>
              <a:srgbClr val="243043"/>
            </a:solidFill>
            <a:prstDash val="solid"/>
          </a:ln>
        </p:spPr>
        <p:txBody>
          <a:bodyPr/>
          <a:lstStyle/>
          <a:p>
            <a:pPr algn="l"/>
            <a:endParaRPr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26BB6F3-42A4-2756-E853-1E517200B74A}"/>
              </a:ext>
            </a:extLst>
          </p:cNvPr>
          <p:cNvGrpSpPr/>
          <p:nvPr/>
        </p:nvGrpSpPr>
        <p:grpSpPr>
          <a:xfrm>
            <a:off x="731520" y="3840480"/>
            <a:ext cx="8961120" cy="1005840"/>
            <a:chOff x="811731" y="2697480"/>
            <a:chExt cx="8961120" cy="1005840"/>
          </a:xfrm>
        </p:grpSpPr>
        <p:sp>
          <p:nvSpPr>
            <p:cNvPr id="9" name="Shape 7"/>
            <p:cNvSpPr/>
            <p:nvPr/>
          </p:nvSpPr>
          <p:spPr>
            <a:xfrm>
              <a:off x="811731" y="2697480"/>
              <a:ext cx="8961120" cy="1005840"/>
            </a:xfrm>
            <a:prstGeom prst="roundRect">
              <a:avLst>
                <a:gd name="adj" fmla="val 4545"/>
              </a:avLst>
            </a:prstGeom>
            <a:solidFill>
              <a:srgbClr val="243043"/>
            </a:solidFill>
            <a:ln w="12700">
              <a:solidFill>
                <a:srgbClr val="243043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Text 5"/>
            <p:cNvSpPr/>
            <p:nvPr/>
          </p:nvSpPr>
          <p:spPr>
            <a:xfrm>
              <a:off x="944880" y="2832234"/>
              <a:ext cx="182880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SIGNAL</a:t>
              </a:r>
            </a:p>
          </p:txBody>
        </p:sp>
        <p:sp>
          <p:nvSpPr>
            <p:cNvPr id="8" name="Text 6"/>
            <p:cNvSpPr/>
            <p:nvPr/>
          </p:nvSpPr>
          <p:spPr>
            <a:xfrm>
              <a:off x="2926080" y="2743200"/>
              <a:ext cx="649224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Worry about layoffs</a:t>
              </a:r>
              <a:endParaRPr lang="en-US" b="1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CBA03D8-7CE0-7DF1-0621-34F6C37A3EAB}"/>
              </a:ext>
            </a:extLst>
          </p:cNvPr>
          <p:cNvGrpSpPr/>
          <p:nvPr/>
        </p:nvGrpSpPr>
        <p:grpSpPr>
          <a:xfrm>
            <a:off x="782855" y="2651760"/>
            <a:ext cx="8484670" cy="868680"/>
            <a:chOff x="782855" y="2651760"/>
            <a:chExt cx="8484670" cy="868680"/>
          </a:xfrm>
        </p:grpSpPr>
        <p:sp>
          <p:nvSpPr>
            <p:cNvPr id="10" name="Text 8"/>
            <p:cNvSpPr/>
            <p:nvPr/>
          </p:nvSpPr>
          <p:spPr>
            <a:xfrm>
              <a:off x="782855" y="2651760"/>
              <a:ext cx="182880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900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WHAT</a:t>
              </a:r>
            </a:p>
          </p:txBody>
        </p:sp>
        <p:sp>
          <p:nvSpPr>
            <p:cNvPr id="11" name="Text 9"/>
            <p:cNvSpPr/>
            <p:nvPr/>
          </p:nvSpPr>
          <p:spPr>
            <a:xfrm>
              <a:off x="2775285" y="2697480"/>
              <a:ext cx="649224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900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Health, workload, security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B69AF0-C937-2E5F-EA72-BD822F3640D1}"/>
              </a:ext>
            </a:extLst>
          </p:cNvPr>
          <p:cNvGrpSpPr/>
          <p:nvPr/>
        </p:nvGrpSpPr>
        <p:grpSpPr>
          <a:xfrm>
            <a:off x="731520" y="5166360"/>
            <a:ext cx="8961120" cy="1005840"/>
            <a:chOff x="731520" y="5166360"/>
            <a:chExt cx="8961120" cy="1005840"/>
          </a:xfrm>
        </p:grpSpPr>
        <p:sp>
          <p:nvSpPr>
            <p:cNvPr id="12" name="Shape 10"/>
            <p:cNvSpPr/>
            <p:nvPr/>
          </p:nvSpPr>
          <p:spPr>
            <a:xfrm>
              <a:off x="731520" y="5166360"/>
              <a:ext cx="8961120" cy="1005840"/>
            </a:xfrm>
            <a:prstGeom prst="roundRect">
              <a:avLst>
                <a:gd name="adj" fmla="val 4545"/>
              </a:avLst>
            </a:prstGeom>
            <a:solidFill>
              <a:srgbClr val="243043"/>
            </a:solidFill>
            <a:ln w="12700">
              <a:solidFill>
                <a:srgbClr val="243043"/>
              </a:solidFill>
              <a:prstDash val="solid"/>
            </a:ln>
          </p:spPr>
          <p:txBody>
            <a:bodyPr/>
            <a:lstStyle/>
            <a:p>
              <a:pPr algn="l"/>
              <a:endParaRPr/>
            </a:p>
          </p:txBody>
        </p:sp>
        <p:sp>
          <p:nvSpPr>
            <p:cNvPr id="13" name="Text 11"/>
            <p:cNvSpPr/>
            <p:nvPr/>
          </p:nvSpPr>
          <p:spPr>
            <a:xfrm>
              <a:off x="1005840" y="5212080"/>
              <a:ext cx="182880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l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ACTION</a:t>
              </a:r>
            </a:p>
          </p:txBody>
        </p:sp>
        <p:sp>
          <p:nvSpPr>
            <p:cNvPr id="14" name="Text 12"/>
            <p:cNvSpPr/>
            <p:nvPr/>
          </p:nvSpPr>
          <p:spPr>
            <a:xfrm>
              <a:off x="2739992" y="5166360"/>
              <a:ext cx="6562825" cy="7315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l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Talk openly, build skills, plan for your career</a:t>
              </a:r>
              <a:endParaRPr lang="en-US" b="1" dirty="0"/>
            </a:p>
          </p:txBody>
        </p:sp>
      </p:grpSp>
      <p:sp>
        <p:nvSpPr>
          <p:cNvPr id="15" name="Text 13"/>
          <p:cNvSpPr/>
          <p:nvPr/>
        </p:nvSpPr>
        <p:spPr>
          <a:xfrm>
            <a:off x="11000232" y="594360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  <a:defRPr sz="1100" b="1">
                <a:solidFill>
                  <a:srgbClr val="697480"/>
                </a:solidFill>
              </a:defRPr>
            </a:pPr>
            <a:r>
              <a:rPr sz="2000"/>
              <a:t>08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254000" y="254000"/>
            <a:ext cx="101600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t>💡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170D239-C98D-A4CB-C366-CF95F2C0C197}"/>
              </a:ext>
            </a:extLst>
          </p:cNvPr>
          <p:cNvGrpSpPr/>
          <p:nvPr/>
        </p:nvGrpSpPr>
        <p:grpSpPr>
          <a:xfrm>
            <a:off x="653983" y="2560320"/>
            <a:ext cx="8961120" cy="1005840"/>
            <a:chOff x="653983" y="2560320"/>
            <a:chExt cx="8961120" cy="1005840"/>
          </a:xfrm>
        </p:grpSpPr>
        <p:sp>
          <p:nvSpPr>
            <p:cNvPr id="5" name="Shape 4">
              <a:extLst>
                <a:ext uri="{FF2B5EF4-FFF2-40B4-BE49-F238E27FC236}">
                  <a16:creationId xmlns:a16="http://schemas.microsoft.com/office/drawing/2014/main" id="{438B533E-A45F-1A4E-AB2F-5AC343D90298}"/>
                </a:ext>
              </a:extLst>
            </p:cNvPr>
            <p:cNvSpPr/>
            <p:nvPr/>
          </p:nvSpPr>
          <p:spPr>
            <a:xfrm>
              <a:off x="653983" y="2560320"/>
              <a:ext cx="8961120" cy="1005840"/>
            </a:xfrm>
            <a:prstGeom prst="roundRect">
              <a:avLst>
                <a:gd name="adj" fmla="val 4545"/>
              </a:avLst>
            </a:prstGeom>
            <a:solidFill>
              <a:srgbClr val="243043"/>
            </a:solidFill>
            <a:ln w="12700">
              <a:solidFill>
                <a:srgbClr val="243043"/>
              </a:solidFill>
              <a:prstDash val="solid"/>
            </a:ln>
          </p:spPr>
          <p:txBody>
            <a:bodyPr/>
            <a:lstStyle/>
            <a:p>
              <a:pPr algn="l"/>
              <a:endParaRPr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9F0458F-A42E-A6F3-B4B0-CF73184250C0}"/>
                </a:ext>
              </a:extLst>
            </p:cNvPr>
            <p:cNvGrpSpPr/>
            <p:nvPr/>
          </p:nvGrpSpPr>
          <p:grpSpPr>
            <a:xfrm>
              <a:off x="761466" y="2651760"/>
              <a:ext cx="8484670" cy="868680"/>
              <a:chOff x="782855" y="2651760"/>
              <a:chExt cx="8484670" cy="868680"/>
            </a:xfrm>
          </p:grpSpPr>
          <p:sp>
            <p:nvSpPr>
              <p:cNvPr id="20" name="Text 8">
                <a:extLst>
                  <a:ext uri="{FF2B5EF4-FFF2-40B4-BE49-F238E27FC236}">
                    <a16:creationId xmlns:a16="http://schemas.microsoft.com/office/drawing/2014/main" id="{8BD74F0D-56F7-199E-7F6A-0729E8164836}"/>
                  </a:ext>
                </a:extLst>
              </p:cNvPr>
              <p:cNvSpPr/>
              <p:nvPr/>
            </p:nvSpPr>
            <p:spPr>
              <a:xfrm>
                <a:off x="782855" y="2651760"/>
                <a:ext cx="1828800" cy="82296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b="1" dirty="0">
                    <a:solidFill>
                      <a:srgbClr val="FFFFFF"/>
                    </a:solidFill>
                    <a:latin typeface="Arial" pitchFamily="34" charset="0"/>
                    <a:cs typeface="Arial" pitchFamily="34" charset="-120"/>
                  </a:rPr>
                  <a:t>WHAT</a:t>
                </a:r>
              </a:p>
            </p:txBody>
          </p:sp>
          <p:sp>
            <p:nvSpPr>
              <p:cNvPr id="21" name="Text 9">
                <a:extLst>
                  <a:ext uri="{FF2B5EF4-FFF2-40B4-BE49-F238E27FC236}">
                    <a16:creationId xmlns:a16="http://schemas.microsoft.com/office/drawing/2014/main" id="{51D24790-71C6-540F-9388-4B4393874288}"/>
                  </a:ext>
                </a:extLst>
              </p:cNvPr>
              <p:cNvSpPr/>
              <p:nvPr/>
            </p:nvSpPr>
            <p:spPr>
              <a:xfrm>
                <a:off x="2775285" y="2697480"/>
                <a:ext cx="6492240" cy="82296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r>
                  <a:rPr lang="en-US" b="1" dirty="0">
                    <a:solidFill>
                      <a:srgbClr val="FFFFFF"/>
                    </a:solidFill>
                    <a:latin typeface="Arial" pitchFamily="34" charset="0"/>
                    <a:cs typeface="Arial" pitchFamily="34" charset="-120"/>
                  </a:rPr>
                  <a:t>Health, stability, security</a:t>
                </a:r>
              </a:p>
            </p:txBody>
          </p:sp>
        </p:grp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8EC0E715-8525-8C93-2933-97C71789A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7452" y="254000"/>
            <a:ext cx="5581851" cy="372123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B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lstStyle/>
          <a:p>
            <a:pPr algn="l"/>
            <a:endParaRPr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2 OF 5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960120"/>
            <a:ext cx="6400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4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&amp; Belonging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3708935"/>
            <a:ext cx="8961120" cy="1005840"/>
          </a:xfrm>
          <a:prstGeom prst="roundRect">
            <a:avLst>
              <a:gd name="adj" fmla="val 4545"/>
            </a:avLst>
          </a:prstGeom>
          <a:solidFill>
            <a:srgbClr val="243043"/>
          </a:solidFill>
          <a:ln w="12700">
            <a:solidFill>
              <a:srgbClr val="243043"/>
            </a:solidFill>
            <a:prstDash val="solid"/>
          </a:ln>
        </p:spPr>
        <p:txBody>
          <a:bodyPr/>
          <a:lstStyle/>
          <a:p>
            <a:pPr algn="l"/>
            <a:endParaRPr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1F99465-7CB2-ECA7-499A-02D4972CB2EC}"/>
              </a:ext>
            </a:extLst>
          </p:cNvPr>
          <p:cNvGrpSpPr/>
          <p:nvPr/>
        </p:nvGrpSpPr>
        <p:grpSpPr>
          <a:xfrm>
            <a:off x="873171" y="3840480"/>
            <a:ext cx="8641402" cy="874295"/>
            <a:chOff x="873171" y="3840480"/>
            <a:chExt cx="8641402" cy="874295"/>
          </a:xfrm>
        </p:grpSpPr>
        <p:sp>
          <p:nvSpPr>
            <p:cNvPr id="7" name="Text 5"/>
            <p:cNvSpPr/>
            <p:nvPr/>
          </p:nvSpPr>
          <p:spPr>
            <a:xfrm>
              <a:off x="873171" y="3840480"/>
              <a:ext cx="182880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SIGNAL</a:t>
              </a:r>
            </a:p>
          </p:txBody>
        </p:sp>
        <p:sp>
          <p:nvSpPr>
            <p:cNvPr id="8" name="Text 6"/>
            <p:cNvSpPr/>
            <p:nvPr/>
          </p:nvSpPr>
          <p:spPr>
            <a:xfrm>
              <a:off x="3022333" y="3891815"/>
              <a:ext cx="649224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Feeling not included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CCB819A-83AD-BDD8-654B-B0343BD39CA4}"/>
              </a:ext>
            </a:extLst>
          </p:cNvPr>
          <p:cNvGrpSpPr/>
          <p:nvPr/>
        </p:nvGrpSpPr>
        <p:grpSpPr>
          <a:xfrm>
            <a:off x="731520" y="2480110"/>
            <a:ext cx="8961120" cy="1005840"/>
            <a:chOff x="667351" y="3886201"/>
            <a:chExt cx="8961120" cy="1005840"/>
          </a:xfrm>
        </p:grpSpPr>
        <p:sp>
          <p:nvSpPr>
            <p:cNvPr id="9" name="Shape 7"/>
            <p:cNvSpPr/>
            <p:nvPr/>
          </p:nvSpPr>
          <p:spPr>
            <a:xfrm>
              <a:off x="667351" y="3886201"/>
              <a:ext cx="8961120" cy="1005840"/>
            </a:xfrm>
            <a:prstGeom prst="roundRect">
              <a:avLst>
                <a:gd name="adj" fmla="val 4545"/>
              </a:avLst>
            </a:prstGeom>
            <a:solidFill>
              <a:srgbClr val="243043"/>
            </a:solidFill>
            <a:ln w="12700">
              <a:solidFill>
                <a:srgbClr val="243043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Text 8"/>
            <p:cNvSpPr/>
            <p:nvPr/>
          </p:nvSpPr>
          <p:spPr>
            <a:xfrm>
              <a:off x="1005840" y="3977640"/>
              <a:ext cx="182880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WHAT</a:t>
              </a:r>
            </a:p>
          </p:txBody>
        </p:sp>
        <p:sp>
          <p:nvSpPr>
            <p:cNvPr id="11" name="Text 9"/>
            <p:cNvSpPr/>
            <p:nvPr/>
          </p:nvSpPr>
          <p:spPr>
            <a:xfrm>
              <a:off x="2926080" y="3977640"/>
              <a:ext cx="649224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Connection and trust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0207C8F-CC00-9AF8-6A13-B5B79BB81168}"/>
              </a:ext>
            </a:extLst>
          </p:cNvPr>
          <p:cNvGrpSpPr/>
          <p:nvPr/>
        </p:nvGrpSpPr>
        <p:grpSpPr>
          <a:xfrm>
            <a:off x="731520" y="5120640"/>
            <a:ext cx="8961120" cy="1005840"/>
            <a:chOff x="731520" y="5120640"/>
            <a:chExt cx="8961120" cy="1005840"/>
          </a:xfrm>
        </p:grpSpPr>
        <p:sp>
          <p:nvSpPr>
            <p:cNvPr id="12" name="Shape 10"/>
            <p:cNvSpPr/>
            <p:nvPr/>
          </p:nvSpPr>
          <p:spPr>
            <a:xfrm>
              <a:off x="731520" y="5120640"/>
              <a:ext cx="8961120" cy="1005840"/>
            </a:xfrm>
            <a:prstGeom prst="roundRect">
              <a:avLst>
                <a:gd name="adj" fmla="val 4545"/>
              </a:avLst>
            </a:prstGeom>
            <a:solidFill>
              <a:srgbClr val="243043"/>
            </a:solidFill>
            <a:ln w="12700">
              <a:solidFill>
                <a:srgbClr val="243043"/>
              </a:solidFill>
              <a:prstDash val="solid"/>
            </a:ln>
          </p:spPr>
          <p:txBody>
            <a:bodyPr/>
            <a:lstStyle/>
            <a:p>
              <a:pPr algn="l"/>
              <a:endParaRPr/>
            </a:p>
          </p:txBody>
        </p:sp>
        <p:sp>
          <p:nvSpPr>
            <p:cNvPr id="13" name="Text 11"/>
            <p:cNvSpPr/>
            <p:nvPr/>
          </p:nvSpPr>
          <p:spPr>
            <a:xfrm>
              <a:off x="1005840" y="5212080"/>
              <a:ext cx="182880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ACTION</a:t>
              </a:r>
            </a:p>
          </p:txBody>
        </p:sp>
        <p:sp>
          <p:nvSpPr>
            <p:cNvPr id="14" name="Text 12"/>
            <p:cNvSpPr/>
            <p:nvPr/>
          </p:nvSpPr>
          <p:spPr>
            <a:xfrm>
              <a:off x="2926080" y="5212080"/>
              <a:ext cx="649224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Build one real connection, speak up, invite for coffee</a:t>
              </a:r>
            </a:p>
          </p:txBody>
        </p:sp>
      </p:grpSp>
      <p:sp>
        <p:nvSpPr>
          <p:cNvPr id="15" name="Text 13"/>
          <p:cNvSpPr/>
          <p:nvPr/>
        </p:nvSpPr>
        <p:spPr>
          <a:xfrm>
            <a:off x="11000232" y="594360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  <a:defRPr sz="1100" b="1">
                <a:solidFill>
                  <a:srgbClr val="697480"/>
                </a:solidFill>
              </a:defRPr>
            </a:pPr>
            <a:r>
              <a:rPr sz="2000"/>
              <a:t>09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254000" y="254000"/>
            <a:ext cx="101600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t>💡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D94688F-9BC2-5DAC-9B27-3407D2D10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81000"/>
            <a:ext cx="5511426" cy="367428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8B5CF6"/>
          </a:solidFill>
          <a:ln/>
        </p:spPr>
        <p:txBody>
          <a:bodyPr/>
          <a:lstStyle/>
          <a:p>
            <a:pPr algn="l"/>
            <a:endParaRPr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3 OF 5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960120"/>
            <a:ext cx="6400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</a:t>
            </a:r>
            <a:endParaRPr lang="en-US" sz="40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E66B3A4-2EF8-0608-E66E-B25ED2535300}"/>
              </a:ext>
            </a:extLst>
          </p:cNvPr>
          <p:cNvGrpSpPr/>
          <p:nvPr/>
        </p:nvGrpSpPr>
        <p:grpSpPr>
          <a:xfrm>
            <a:off x="731520" y="3849904"/>
            <a:ext cx="8961120" cy="1005840"/>
            <a:chOff x="731520" y="2651760"/>
            <a:chExt cx="8961120" cy="1005840"/>
          </a:xfrm>
        </p:grpSpPr>
        <p:sp>
          <p:nvSpPr>
            <p:cNvPr id="6" name="Shape 4"/>
            <p:cNvSpPr/>
            <p:nvPr/>
          </p:nvSpPr>
          <p:spPr>
            <a:xfrm>
              <a:off x="731520" y="2651760"/>
              <a:ext cx="8961120" cy="1005840"/>
            </a:xfrm>
            <a:prstGeom prst="roundRect">
              <a:avLst>
                <a:gd name="adj" fmla="val 4545"/>
              </a:avLst>
            </a:prstGeom>
            <a:solidFill>
              <a:srgbClr val="243043"/>
            </a:solidFill>
            <a:ln w="12700">
              <a:solidFill>
                <a:srgbClr val="243043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Text 5"/>
            <p:cNvSpPr/>
            <p:nvPr/>
          </p:nvSpPr>
          <p:spPr>
            <a:xfrm>
              <a:off x="1005840" y="2743200"/>
              <a:ext cx="182880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SIGNAL</a:t>
              </a:r>
            </a:p>
          </p:txBody>
        </p:sp>
        <p:sp>
          <p:nvSpPr>
            <p:cNvPr id="8" name="Text 6"/>
            <p:cNvSpPr/>
            <p:nvPr/>
          </p:nvSpPr>
          <p:spPr>
            <a:xfrm>
              <a:off x="2926080" y="2743200"/>
              <a:ext cx="649224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Contribution feels invisible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106C278-33E0-E763-CA26-478F2C33FFF9}"/>
              </a:ext>
            </a:extLst>
          </p:cNvPr>
          <p:cNvGrpSpPr/>
          <p:nvPr/>
        </p:nvGrpSpPr>
        <p:grpSpPr>
          <a:xfrm>
            <a:off x="731520" y="2579169"/>
            <a:ext cx="8961120" cy="1005840"/>
            <a:chOff x="731520" y="3840480"/>
            <a:chExt cx="8961120" cy="1005840"/>
          </a:xfrm>
        </p:grpSpPr>
        <p:sp>
          <p:nvSpPr>
            <p:cNvPr id="9" name="Shape 7"/>
            <p:cNvSpPr/>
            <p:nvPr/>
          </p:nvSpPr>
          <p:spPr>
            <a:xfrm>
              <a:off x="731520" y="3840480"/>
              <a:ext cx="8961120" cy="1005840"/>
            </a:xfrm>
            <a:prstGeom prst="roundRect">
              <a:avLst>
                <a:gd name="adj" fmla="val 4545"/>
              </a:avLst>
            </a:prstGeom>
            <a:solidFill>
              <a:srgbClr val="243043"/>
            </a:solidFill>
            <a:ln w="12700">
              <a:solidFill>
                <a:srgbClr val="243043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Text 8"/>
            <p:cNvSpPr/>
            <p:nvPr/>
          </p:nvSpPr>
          <p:spPr>
            <a:xfrm>
              <a:off x="1005840" y="3977640"/>
              <a:ext cx="182880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WHAT</a:t>
              </a:r>
            </a:p>
          </p:txBody>
        </p:sp>
        <p:sp>
          <p:nvSpPr>
            <p:cNvPr id="11" name="Text 9"/>
            <p:cNvSpPr/>
            <p:nvPr/>
          </p:nvSpPr>
          <p:spPr>
            <a:xfrm>
              <a:off x="2926080" y="3977640"/>
              <a:ext cx="649224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Competence, impact, recognition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B56FAEF-E794-54DF-24F1-D004AA58436B}"/>
              </a:ext>
            </a:extLst>
          </p:cNvPr>
          <p:cNvGrpSpPr/>
          <p:nvPr/>
        </p:nvGrpSpPr>
        <p:grpSpPr>
          <a:xfrm>
            <a:off x="731520" y="5120640"/>
            <a:ext cx="8961120" cy="1005840"/>
            <a:chOff x="731520" y="5120640"/>
            <a:chExt cx="8961120" cy="1005840"/>
          </a:xfrm>
        </p:grpSpPr>
        <p:sp>
          <p:nvSpPr>
            <p:cNvPr id="12" name="Shape 10"/>
            <p:cNvSpPr/>
            <p:nvPr/>
          </p:nvSpPr>
          <p:spPr>
            <a:xfrm>
              <a:off x="731520" y="5120640"/>
              <a:ext cx="8961120" cy="1005840"/>
            </a:xfrm>
            <a:prstGeom prst="roundRect">
              <a:avLst>
                <a:gd name="adj" fmla="val 4545"/>
              </a:avLst>
            </a:prstGeom>
            <a:solidFill>
              <a:srgbClr val="243043"/>
            </a:solidFill>
            <a:ln w="12700">
              <a:solidFill>
                <a:srgbClr val="243043"/>
              </a:solidFill>
              <a:prstDash val="solid"/>
            </a:ln>
          </p:spPr>
          <p:txBody>
            <a:bodyPr/>
            <a:lstStyle/>
            <a:p>
              <a:pPr algn="l"/>
              <a:endParaRPr/>
            </a:p>
          </p:txBody>
        </p:sp>
        <p:sp>
          <p:nvSpPr>
            <p:cNvPr id="13" name="Text 11"/>
            <p:cNvSpPr/>
            <p:nvPr/>
          </p:nvSpPr>
          <p:spPr>
            <a:xfrm>
              <a:off x="1005840" y="5212080"/>
              <a:ext cx="182880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ACTION</a:t>
              </a:r>
            </a:p>
          </p:txBody>
        </p:sp>
        <p:sp>
          <p:nvSpPr>
            <p:cNvPr id="14" name="Text 12"/>
            <p:cNvSpPr/>
            <p:nvPr/>
          </p:nvSpPr>
          <p:spPr>
            <a:xfrm>
              <a:off x="2926080" y="5212080"/>
              <a:ext cx="649224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Volunteer for ownership, ask for feedback</a:t>
              </a:r>
            </a:p>
          </p:txBody>
        </p:sp>
      </p:grpSp>
      <p:sp>
        <p:nvSpPr>
          <p:cNvPr id="15" name="Text 13"/>
          <p:cNvSpPr/>
          <p:nvPr/>
        </p:nvSpPr>
        <p:spPr>
          <a:xfrm>
            <a:off x="11000232" y="594360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  <a:defRPr sz="1100" b="1">
                <a:solidFill>
                  <a:srgbClr val="697480"/>
                </a:solidFill>
              </a:defRPr>
            </a:pPr>
            <a:r>
              <a:rPr sz="2000"/>
              <a:t>10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254000" y="254000"/>
            <a:ext cx="101600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t>💡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D6F3913-1020-812F-DE8D-0DD7B10AE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0623" y="508000"/>
            <a:ext cx="5255394" cy="35035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F80ED"/>
          </a:solidFill>
          <a:ln/>
        </p:spPr>
        <p:txBody>
          <a:bodyPr/>
          <a:lstStyle/>
          <a:p>
            <a:pPr algn="l"/>
            <a:endParaRPr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2F80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4 OF 5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960120"/>
            <a:ext cx="6400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Freedom</a:t>
            </a:r>
            <a:endParaRPr lang="en-US" sz="40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E8EBD17-8105-55E6-9610-E479A0E1D6B7}"/>
              </a:ext>
            </a:extLst>
          </p:cNvPr>
          <p:cNvGrpSpPr/>
          <p:nvPr/>
        </p:nvGrpSpPr>
        <p:grpSpPr>
          <a:xfrm>
            <a:off x="686602" y="3749040"/>
            <a:ext cx="8961120" cy="1005840"/>
            <a:chOff x="731520" y="2651760"/>
            <a:chExt cx="8961120" cy="1005840"/>
          </a:xfrm>
        </p:grpSpPr>
        <p:sp>
          <p:nvSpPr>
            <p:cNvPr id="6" name="Shape 4"/>
            <p:cNvSpPr/>
            <p:nvPr/>
          </p:nvSpPr>
          <p:spPr>
            <a:xfrm>
              <a:off x="731520" y="2651760"/>
              <a:ext cx="8961120" cy="1005840"/>
            </a:xfrm>
            <a:prstGeom prst="roundRect">
              <a:avLst>
                <a:gd name="adj" fmla="val 4545"/>
              </a:avLst>
            </a:prstGeom>
            <a:solidFill>
              <a:srgbClr val="243043"/>
            </a:solidFill>
            <a:ln w="12700">
              <a:solidFill>
                <a:srgbClr val="243043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" name="Text 5"/>
            <p:cNvSpPr/>
            <p:nvPr/>
          </p:nvSpPr>
          <p:spPr>
            <a:xfrm>
              <a:off x="1005840" y="2743200"/>
              <a:ext cx="182880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SIGNAL</a:t>
              </a:r>
            </a:p>
          </p:txBody>
        </p:sp>
        <p:sp>
          <p:nvSpPr>
            <p:cNvPr id="8" name="Text 6"/>
            <p:cNvSpPr/>
            <p:nvPr/>
          </p:nvSpPr>
          <p:spPr>
            <a:xfrm>
              <a:off x="2926080" y="2743200"/>
              <a:ext cx="649224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Micromanaged, no decision room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11C8A7B-8C83-7B89-7ED8-BA97D053E8D7}"/>
              </a:ext>
            </a:extLst>
          </p:cNvPr>
          <p:cNvGrpSpPr/>
          <p:nvPr/>
        </p:nvGrpSpPr>
        <p:grpSpPr>
          <a:xfrm>
            <a:off x="686602" y="2435192"/>
            <a:ext cx="8961120" cy="1005840"/>
            <a:chOff x="731520" y="3886200"/>
            <a:chExt cx="8961120" cy="1005840"/>
          </a:xfrm>
        </p:grpSpPr>
        <p:sp>
          <p:nvSpPr>
            <p:cNvPr id="9" name="Shape 7"/>
            <p:cNvSpPr/>
            <p:nvPr/>
          </p:nvSpPr>
          <p:spPr>
            <a:xfrm>
              <a:off x="731520" y="3886200"/>
              <a:ext cx="8961120" cy="1005840"/>
            </a:xfrm>
            <a:prstGeom prst="roundRect">
              <a:avLst>
                <a:gd name="adj" fmla="val 4545"/>
              </a:avLst>
            </a:prstGeom>
            <a:solidFill>
              <a:srgbClr val="243043"/>
            </a:solidFill>
            <a:ln w="12700">
              <a:solidFill>
                <a:srgbClr val="243043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Text 8"/>
            <p:cNvSpPr/>
            <p:nvPr/>
          </p:nvSpPr>
          <p:spPr>
            <a:xfrm>
              <a:off x="1005840" y="3977640"/>
              <a:ext cx="182880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WHAT</a:t>
              </a:r>
            </a:p>
          </p:txBody>
        </p:sp>
        <p:sp>
          <p:nvSpPr>
            <p:cNvPr id="11" name="Text 9"/>
            <p:cNvSpPr/>
            <p:nvPr/>
          </p:nvSpPr>
          <p:spPr>
            <a:xfrm>
              <a:off x="2926080" y="3977640"/>
              <a:ext cx="649224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Autonomy and flexibility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FE046E4-F673-A803-AF6B-F682782FEC5F}"/>
              </a:ext>
            </a:extLst>
          </p:cNvPr>
          <p:cNvGrpSpPr/>
          <p:nvPr/>
        </p:nvGrpSpPr>
        <p:grpSpPr>
          <a:xfrm>
            <a:off x="731520" y="5120640"/>
            <a:ext cx="8961120" cy="1005840"/>
            <a:chOff x="731520" y="5120640"/>
            <a:chExt cx="8961120" cy="1005840"/>
          </a:xfrm>
        </p:grpSpPr>
        <p:sp>
          <p:nvSpPr>
            <p:cNvPr id="12" name="Shape 10"/>
            <p:cNvSpPr/>
            <p:nvPr/>
          </p:nvSpPr>
          <p:spPr>
            <a:xfrm>
              <a:off x="731520" y="5120640"/>
              <a:ext cx="8961120" cy="1005840"/>
            </a:xfrm>
            <a:prstGeom prst="roundRect">
              <a:avLst>
                <a:gd name="adj" fmla="val 4545"/>
              </a:avLst>
            </a:prstGeom>
            <a:solidFill>
              <a:srgbClr val="243043"/>
            </a:solidFill>
            <a:ln w="12700">
              <a:solidFill>
                <a:srgbClr val="243043"/>
              </a:solidFill>
              <a:prstDash val="solid"/>
            </a:ln>
          </p:spPr>
          <p:txBody>
            <a:bodyPr/>
            <a:lstStyle/>
            <a:p>
              <a:pPr algn="l"/>
              <a:endParaRPr/>
            </a:p>
          </p:txBody>
        </p:sp>
        <p:sp>
          <p:nvSpPr>
            <p:cNvPr id="13" name="Text 11"/>
            <p:cNvSpPr/>
            <p:nvPr/>
          </p:nvSpPr>
          <p:spPr>
            <a:xfrm>
              <a:off x="1005840" y="5212080"/>
              <a:ext cx="182880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ACTION</a:t>
              </a:r>
            </a:p>
          </p:txBody>
        </p:sp>
        <p:sp>
          <p:nvSpPr>
            <p:cNvPr id="14" name="Text 12"/>
            <p:cNvSpPr/>
            <p:nvPr/>
          </p:nvSpPr>
          <p:spPr>
            <a:xfrm>
              <a:off x="2926080" y="5212080"/>
              <a:ext cx="649224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Propose options, agree on check-ins</a:t>
              </a:r>
            </a:p>
          </p:txBody>
        </p:sp>
      </p:grpSp>
      <p:sp>
        <p:nvSpPr>
          <p:cNvPr id="15" name="Text 13"/>
          <p:cNvSpPr/>
          <p:nvPr/>
        </p:nvSpPr>
        <p:spPr>
          <a:xfrm>
            <a:off x="11000232" y="594360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  <a:defRPr sz="1100" b="1">
                <a:solidFill>
                  <a:srgbClr val="697480"/>
                </a:solidFill>
              </a:defRPr>
            </a:pPr>
            <a:r>
              <a:rPr sz="2000"/>
              <a:t>11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254000" y="254000"/>
            <a:ext cx="101600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t>💡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5AD11C7-2A77-851D-63F7-D16859C1C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096" y="254000"/>
            <a:ext cx="5262612" cy="350840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lstStyle/>
          <a:p>
            <a:pPr algn="l"/>
            <a:endParaRPr/>
          </a:p>
        </p:txBody>
      </p:sp>
      <p:sp>
        <p:nvSpPr>
          <p:cNvPr id="3" name="Text 1"/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5 OF 5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960120"/>
            <a:ext cx="6400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3749040"/>
            <a:ext cx="8961120" cy="1005840"/>
          </a:xfrm>
          <a:prstGeom prst="roundRect">
            <a:avLst>
              <a:gd name="adj" fmla="val 4545"/>
            </a:avLst>
          </a:prstGeom>
          <a:solidFill>
            <a:srgbClr val="243043"/>
          </a:solidFill>
          <a:ln w="12700">
            <a:solidFill>
              <a:srgbClr val="243043"/>
            </a:solidFill>
            <a:prstDash val="solid"/>
          </a:ln>
        </p:spPr>
        <p:txBody>
          <a:bodyPr/>
          <a:lstStyle/>
          <a:p>
            <a:pPr algn="l"/>
            <a:endParaRPr/>
          </a:p>
        </p:txBody>
      </p:sp>
      <p:sp>
        <p:nvSpPr>
          <p:cNvPr id="7" name="Text 5"/>
          <p:cNvSpPr/>
          <p:nvPr/>
        </p:nvSpPr>
        <p:spPr>
          <a:xfrm>
            <a:off x="914400" y="3840480"/>
            <a:ext cx="1828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SIGNAL</a:t>
            </a:r>
          </a:p>
        </p:txBody>
      </p:sp>
      <p:sp>
        <p:nvSpPr>
          <p:cNvPr id="8" name="Text 6"/>
          <p:cNvSpPr/>
          <p:nvPr/>
        </p:nvSpPr>
        <p:spPr>
          <a:xfrm>
            <a:off x="2834640" y="3840480"/>
            <a:ext cx="6492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Work feels repetitive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7680563-7B3C-8198-0419-CB4BB172B0A8}"/>
              </a:ext>
            </a:extLst>
          </p:cNvPr>
          <p:cNvGrpSpPr/>
          <p:nvPr/>
        </p:nvGrpSpPr>
        <p:grpSpPr>
          <a:xfrm>
            <a:off x="731520" y="2514600"/>
            <a:ext cx="8961120" cy="1005840"/>
            <a:chOff x="457200" y="5074920"/>
            <a:chExt cx="8961120" cy="1005840"/>
          </a:xfrm>
        </p:grpSpPr>
        <p:sp>
          <p:nvSpPr>
            <p:cNvPr id="9" name="Shape 7"/>
            <p:cNvSpPr/>
            <p:nvPr/>
          </p:nvSpPr>
          <p:spPr>
            <a:xfrm>
              <a:off x="457200" y="5074920"/>
              <a:ext cx="8961120" cy="1005840"/>
            </a:xfrm>
            <a:prstGeom prst="roundRect">
              <a:avLst>
                <a:gd name="adj" fmla="val 4545"/>
              </a:avLst>
            </a:prstGeom>
            <a:solidFill>
              <a:srgbClr val="243043"/>
            </a:solidFill>
            <a:ln w="12700">
              <a:solidFill>
                <a:srgbClr val="243043"/>
              </a:solidFill>
              <a:prstDash val="solid"/>
            </a:ln>
          </p:spPr>
          <p:txBody>
            <a:bodyPr/>
            <a:lstStyle/>
            <a:p>
              <a:endParaRPr lang="en-US" sz="1900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endParaRPr>
            </a:p>
            <a:p>
              <a:r>
                <a:rPr lang="en-US" sz="1900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    </a:t>
              </a:r>
              <a:r>
                <a:rPr lang="en-US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        </a:t>
              </a:r>
              <a:r>
                <a:rPr lang="en-US" sz="1900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                   </a:t>
              </a: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Learning, creativity, curiosity</a:t>
              </a:r>
            </a:p>
          </p:txBody>
        </p:sp>
        <p:sp>
          <p:nvSpPr>
            <p:cNvPr id="10" name="Text 8"/>
            <p:cNvSpPr/>
            <p:nvPr/>
          </p:nvSpPr>
          <p:spPr>
            <a:xfrm>
              <a:off x="731520" y="5166360"/>
              <a:ext cx="182880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WHAT</a:t>
              </a:r>
            </a:p>
          </p:txBody>
        </p:sp>
      </p:grpSp>
      <p:sp>
        <p:nvSpPr>
          <p:cNvPr id="11" name="Text 9"/>
          <p:cNvSpPr/>
          <p:nvPr/>
        </p:nvSpPr>
        <p:spPr>
          <a:xfrm>
            <a:off x="2926080" y="3977640"/>
            <a:ext cx="6492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731520" y="5120640"/>
            <a:ext cx="8961120" cy="1005840"/>
          </a:xfrm>
          <a:prstGeom prst="roundRect">
            <a:avLst>
              <a:gd name="adj" fmla="val 4545"/>
            </a:avLst>
          </a:prstGeom>
          <a:solidFill>
            <a:srgbClr val="243043"/>
          </a:solidFill>
          <a:ln w="12700">
            <a:solidFill>
              <a:srgbClr val="243043"/>
            </a:solidFill>
            <a:prstDash val="solid"/>
          </a:ln>
        </p:spPr>
        <p:txBody>
          <a:bodyPr/>
          <a:lstStyle/>
          <a:p>
            <a:pPr algn="l"/>
            <a:endParaRPr/>
          </a:p>
        </p:txBody>
      </p:sp>
      <p:sp>
        <p:nvSpPr>
          <p:cNvPr id="13" name="Text 11"/>
          <p:cNvSpPr/>
          <p:nvPr/>
        </p:nvSpPr>
        <p:spPr>
          <a:xfrm>
            <a:off x="1005840" y="5212080"/>
            <a:ext cx="1828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ACTION</a:t>
            </a:r>
          </a:p>
        </p:txBody>
      </p:sp>
      <p:sp>
        <p:nvSpPr>
          <p:cNvPr id="14" name="Text 12"/>
          <p:cNvSpPr/>
          <p:nvPr/>
        </p:nvSpPr>
        <p:spPr>
          <a:xfrm>
            <a:off x="2926080" y="5212080"/>
            <a:ext cx="6492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Learn something new or mentor someone</a:t>
            </a:r>
          </a:p>
        </p:txBody>
      </p:sp>
      <p:sp>
        <p:nvSpPr>
          <p:cNvPr id="15" name="Text 13"/>
          <p:cNvSpPr/>
          <p:nvPr/>
        </p:nvSpPr>
        <p:spPr>
          <a:xfrm>
            <a:off x="11000232" y="594360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  <a:defRPr sz="1100" b="1">
                <a:solidFill>
                  <a:srgbClr val="697480"/>
                </a:solidFill>
              </a:defRPr>
            </a:pPr>
            <a:r>
              <a:rPr sz="2000"/>
              <a:t>12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254000" y="254000"/>
            <a:ext cx="101600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t>💡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4B88377-8586-A8EC-62D5-7710395D4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669" y="347445"/>
            <a:ext cx="5342422" cy="35616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B4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169C16-AC9D-6C9E-D121-6440BDF6B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6D9E1CB-6608-6D67-33A0-8F5E89E570A5}"/>
              </a:ext>
            </a:extLst>
          </p:cNvPr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b="1" kern="0" spc="200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PRACTICE</a:t>
            </a:r>
            <a:endParaRPr lang="en-US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4FD6ACB-D607-DFB1-FB15-53AE4D1D066F}"/>
              </a:ext>
            </a:extLst>
          </p:cNvPr>
          <p:cNvSpPr/>
          <p:nvPr/>
        </p:nvSpPr>
        <p:spPr>
          <a:xfrm>
            <a:off x="731520" y="960120"/>
            <a:ext cx="8686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>
              <a:lnSpc>
                <a:spcPts val="4200"/>
              </a:lnSpc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Practice</a:t>
            </a:r>
            <a:endParaRPr lang="en-US" sz="4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C58E20E-1E12-73E2-2738-222D7978C230}"/>
              </a:ext>
            </a:extLst>
          </p:cNvPr>
          <p:cNvSpPr/>
          <p:nvPr/>
        </p:nvSpPr>
        <p:spPr>
          <a:xfrm>
            <a:off x="731520" y="2377440"/>
            <a:ext cx="7923196" cy="13603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/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Scenario</a:t>
            </a:r>
          </a:p>
          <a:p>
            <a:pPr algn="l"/>
            <a:endParaRPr lang="en-US" sz="2000" b="1" dirty="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/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        </a:t>
            </a: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manager criticizes your work.</a:t>
            </a:r>
            <a:endParaRPr lang="en-US" b="1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16CC242-31DB-FEDE-D424-5964328481F9}"/>
              </a:ext>
            </a:extLst>
          </p:cNvPr>
          <p:cNvSpPr/>
          <p:nvPr/>
        </p:nvSpPr>
        <p:spPr>
          <a:xfrm>
            <a:off x="11000232" y="594360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  <a:defRPr sz="1100" b="1">
                <a:solidFill>
                  <a:srgbClr val="697480"/>
                </a:solidFill>
              </a:defRPr>
            </a:pPr>
            <a:r>
              <a:rPr sz="2000"/>
              <a:t>06</a:t>
            </a:r>
            <a:endParaRPr lang="en-US" sz="1400" dirty="0"/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A3937802-6D81-ACA5-7FB1-897D95C686D9}"/>
              </a:ext>
            </a:extLst>
          </p:cNvPr>
          <p:cNvSpPr/>
          <p:nvPr/>
        </p:nvSpPr>
        <p:spPr>
          <a:xfrm>
            <a:off x="627246" y="411480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B7E9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need?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35381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B7E9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PRACTICE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960120"/>
            <a:ext cx="9144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You React: Pause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822960" cy="822960"/>
          </a:xfrm>
          <a:prstGeom prst="line">
            <a:avLst/>
          </a:prstGeom>
          <a:solidFill>
            <a:srgbClr val="EF4444"/>
          </a:solidFill>
          <a:ln/>
        </p:spPr>
        <p:txBody>
          <a:bodyPr/>
          <a:lstStyle/>
          <a:p>
            <a:pPr algn="l"/>
            <a:endParaRPr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6C441EA-A464-0725-B0ED-E222ED1026A9}"/>
              </a:ext>
            </a:extLst>
          </p:cNvPr>
          <p:cNvGrpSpPr/>
          <p:nvPr/>
        </p:nvGrpSpPr>
        <p:grpSpPr>
          <a:xfrm>
            <a:off x="731520" y="2377440"/>
            <a:ext cx="9144000" cy="932046"/>
            <a:chOff x="731520" y="2377440"/>
            <a:chExt cx="9144000" cy="932046"/>
          </a:xfrm>
        </p:grpSpPr>
        <p:sp>
          <p:nvSpPr>
            <p:cNvPr id="5" name="Text 3"/>
            <p:cNvSpPr/>
            <p:nvPr/>
          </p:nvSpPr>
          <p:spPr>
            <a:xfrm>
              <a:off x="731520" y="2377440"/>
              <a:ext cx="82296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l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</a:t>
              </a:r>
              <a:endParaRPr lang="en-US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1554480" y="2441448"/>
              <a:ext cx="237744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l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Understand</a:t>
              </a:r>
              <a:endParaRPr lang="en-US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3931920" y="2486526"/>
              <a:ext cx="594360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Notice the signal: stress, avoidance, tension</a:t>
              </a:r>
            </a:p>
          </p:txBody>
        </p:sp>
      </p:grpSp>
      <p:sp>
        <p:nvSpPr>
          <p:cNvPr id="8" name="Shape 6"/>
          <p:cNvSpPr/>
          <p:nvPr/>
        </p:nvSpPr>
        <p:spPr>
          <a:xfrm>
            <a:off x="731520" y="3611880"/>
            <a:ext cx="822960" cy="822960"/>
          </a:xfrm>
          <a:prstGeom prst="line">
            <a:avLst/>
          </a:prstGeom>
          <a:solidFill>
            <a:srgbClr val="F59E0B"/>
          </a:solidFill>
          <a:ln/>
        </p:spPr>
        <p:txBody>
          <a:bodyPr/>
          <a:lstStyle/>
          <a:p>
            <a:pPr algn="l"/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03CFD76-D735-337C-26E0-20253FC2BEF1}"/>
              </a:ext>
            </a:extLst>
          </p:cNvPr>
          <p:cNvGrpSpPr/>
          <p:nvPr/>
        </p:nvGrpSpPr>
        <p:grpSpPr>
          <a:xfrm>
            <a:off x="731520" y="3611880"/>
            <a:ext cx="9225814" cy="868359"/>
            <a:chOff x="731520" y="3611880"/>
            <a:chExt cx="9225814" cy="868359"/>
          </a:xfrm>
        </p:grpSpPr>
        <p:sp>
          <p:nvSpPr>
            <p:cNvPr id="9" name="Text 7"/>
            <p:cNvSpPr/>
            <p:nvPr/>
          </p:nvSpPr>
          <p:spPr>
            <a:xfrm>
              <a:off x="731520" y="3611880"/>
              <a:ext cx="82296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2</a:t>
              </a:r>
            </a:p>
          </p:txBody>
        </p:sp>
        <p:sp>
          <p:nvSpPr>
            <p:cNvPr id="10" name="Text 8"/>
            <p:cNvSpPr/>
            <p:nvPr/>
          </p:nvSpPr>
          <p:spPr>
            <a:xfrm>
              <a:off x="1636294" y="3643884"/>
              <a:ext cx="237744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Name</a:t>
              </a:r>
            </a:p>
          </p:txBody>
        </p:sp>
        <p:sp>
          <p:nvSpPr>
            <p:cNvPr id="11" name="Text 9"/>
            <p:cNvSpPr/>
            <p:nvPr/>
          </p:nvSpPr>
          <p:spPr>
            <a:xfrm>
              <a:off x="4013734" y="3657279"/>
              <a:ext cx="594360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Which of the five needs is this?</a:t>
              </a:r>
            </a:p>
          </p:txBody>
        </p:sp>
      </p:grpSp>
      <p:sp>
        <p:nvSpPr>
          <p:cNvPr id="12" name="Shape 10"/>
          <p:cNvSpPr/>
          <p:nvPr/>
        </p:nvSpPr>
        <p:spPr>
          <a:xfrm>
            <a:off x="731520" y="4846320"/>
            <a:ext cx="822960" cy="822960"/>
          </a:xfrm>
          <a:prstGeom prst="line">
            <a:avLst/>
          </a:prstGeom>
          <a:solidFill>
            <a:srgbClr val="10B981"/>
          </a:solidFill>
          <a:ln/>
        </p:spPr>
        <p:txBody>
          <a:bodyPr/>
          <a:lstStyle/>
          <a:p>
            <a:pPr algn="l"/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63A146B-893D-702A-A6FF-4EE3C2523D7D}"/>
              </a:ext>
            </a:extLst>
          </p:cNvPr>
          <p:cNvGrpSpPr/>
          <p:nvPr/>
        </p:nvGrpSpPr>
        <p:grpSpPr>
          <a:xfrm>
            <a:off x="731520" y="4917226"/>
            <a:ext cx="9225814" cy="847344"/>
            <a:chOff x="731520" y="4917226"/>
            <a:chExt cx="9225814" cy="847344"/>
          </a:xfrm>
        </p:grpSpPr>
        <p:sp>
          <p:nvSpPr>
            <p:cNvPr id="13" name="Text 11"/>
            <p:cNvSpPr/>
            <p:nvPr/>
          </p:nvSpPr>
          <p:spPr>
            <a:xfrm>
              <a:off x="731520" y="4941610"/>
              <a:ext cx="82296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3</a:t>
              </a:r>
            </a:p>
          </p:txBody>
        </p:sp>
        <p:sp>
          <p:nvSpPr>
            <p:cNvPr id="14" name="Text 12"/>
            <p:cNvSpPr/>
            <p:nvPr/>
          </p:nvSpPr>
          <p:spPr>
            <a:xfrm>
              <a:off x="1636294" y="4917226"/>
              <a:ext cx="237744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Choose</a:t>
              </a:r>
            </a:p>
          </p:txBody>
        </p:sp>
        <p:sp>
          <p:nvSpPr>
            <p:cNvPr id="15" name="Text 13"/>
            <p:cNvSpPr/>
            <p:nvPr/>
          </p:nvSpPr>
          <p:spPr>
            <a:xfrm>
              <a:off x="4013734" y="4941610"/>
              <a:ext cx="5943600" cy="8229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Pick one small action you control</a:t>
              </a:r>
            </a:p>
          </p:txBody>
        </p:sp>
      </p:grpSp>
      <p:sp>
        <p:nvSpPr>
          <p:cNvPr id="16" name="Text 14"/>
          <p:cNvSpPr/>
          <p:nvPr/>
        </p:nvSpPr>
        <p:spPr>
          <a:xfrm>
            <a:off x="11000232" y="594360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  <a:defRPr sz="1100" b="1">
                <a:solidFill>
                  <a:srgbClr val="697480"/>
                </a:solidFill>
              </a:defRPr>
            </a:pPr>
            <a:r>
              <a:rPr sz="2000"/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B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-meeting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72400" y="0"/>
            <a:ext cx="44165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772400" y="0"/>
            <a:ext cx="4416552" cy="6858000"/>
          </a:xfrm>
          <a:prstGeom prst="rect">
            <a:avLst/>
          </a:prstGeom>
          <a:solidFill>
            <a:srgbClr val="1B2B45">
              <a:alpha val="70000"/>
            </a:srgbClr>
          </a:solidFill>
          <a:ln/>
        </p:spPr>
        <p:txBody>
          <a:bodyPr/>
          <a:lstStyle/>
          <a:p>
            <a:pPr algn="l"/>
            <a:endParaRPr/>
          </a:p>
        </p:txBody>
      </p:sp>
      <p:sp>
        <p:nvSpPr>
          <p:cNvPr id="4" name="Text 1"/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B7E9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PRACTICE</a:t>
            </a: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20" y="960120"/>
            <a:ext cx="6675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Daily Example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731520" y="228600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A7B0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SITUATION</a:t>
            </a: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731520" y="2606040"/>
            <a:ext cx="6400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Tight deadline. Manager checks every detail. You feel irritated.</a:t>
            </a:r>
            <a:endParaRPr lang="en-US" b="1" dirty="0"/>
          </a:p>
        </p:txBody>
      </p:sp>
      <p:sp>
        <p:nvSpPr>
          <p:cNvPr id="8" name="Text 5"/>
          <p:cNvSpPr/>
          <p:nvPr/>
        </p:nvSpPr>
        <p:spPr>
          <a:xfrm>
            <a:off x="731520" y="370332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B7E9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PAUSE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731520" y="4023360"/>
            <a:ext cx="6400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 Freedom is low — or Power, because I don't feel trusted.</a:t>
            </a:r>
            <a:endParaRPr lang="en-US" b="1" dirty="0"/>
          </a:p>
        </p:txBody>
      </p:sp>
      <p:sp>
        <p:nvSpPr>
          <p:cNvPr id="10" name="Text 7"/>
          <p:cNvSpPr/>
          <p:nvPr/>
        </p:nvSpPr>
        <p:spPr>
          <a:xfrm>
            <a:off x="731520" y="512064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731520" y="5440680"/>
            <a:ext cx="6400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“I'll send updates on Tuesday and Friday — can I own the technical approach?”</a:t>
            </a:r>
            <a:endParaRPr lang="en-US" b="1" dirty="0"/>
          </a:p>
        </p:txBody>
      </p:sp>
      <p:sp>
        <p:nvSpPr>
          <p:cNvPr id="12" name="Text 9"/>
          <p:cNvSpPr/>
          <p:nvPr/>
        </p:nvSpPr>
        <p:spPr>
          <a:xfrm>
            <a:off x="11000232" y="594360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  <a:defRPr sz="1100" b="1">
                <a:solidFill>
                  <a:srgbClr val="697480"/>
                </a:solidFill>
              </a:defRPr>
            </a:pPr>
            <a:r>
              <a:rPr sz="2000"/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B7E9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ZOOM OUT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960120"/>
            <a:ext cx="91440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Same Lens</a:t>
            </a:r>
            <a:endParaRPr lang="en-US" sz="4000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Career Decisions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731520" y="2752344"/>
            <a:ext cx="109728" cy="457200"/>
          </a:xfrm>
          <a:prstGeom prst="rect">
            <a:avLst/>
          </a:prstGeom>
          <a:solidFill>
            <a:srgbClr val="EF4444"/>
          </a:solidFill>
          <a:ln/>
        </p:spPr>
        <p:txBody>
          <a:bodyPr/>
          <a:lstStyle/>
          <a:p>
            <a:pPr algn="l"/>
            <a:endParaRPr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E911BA1-E7D8-87FC-6C33-5210DC445D8A}"/>
              </a:ext>
            </a:extLst>
          </p:cNvPr>
          <p:cNvGrpSpPr/>
          <p:nvPr/>
        </p:nvGrpSpPr>
        <p:grpSpPr>
          <a:xfrm>
            <a:off x="1051560" y="2697480"/>
            <a:ext cx="7635240" cy="566928"/>
            <a:chOff x="1051560" y="2697480"/>
            <a:chExt cx="7635240" cy="566928"/>
          </a:xfrm>
        </p:grpSpPr>
        <p:sp>
          <p:nvSpPr>
            <p:cNvPr id="5" name="Text 3"/>
            <p:cNvSpPr/>
            <p:nvPr/>
          </p:nvSpPr>
          <p:spPr>
            <a:xfrm>
              <a:off x="1051560" y="2697480"/>
              <a:ext cx="210312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l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Survival</a:t>
              </a:r>
              <a:endParaRPr lang="en-US" sz="1800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3200400" y="2697480"/>
              <a:ext cx="548640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Is this role sustainable?</a:t>
              </a:r>
            </a:p>
          </p:txBody>
        </p:sp>
      </p:grpSp>
      <p:sp>
        <p:nvSpPr>
          <p:cNvPr id="7" name="Shape 5"/>
          <p:cNvSpPr/>
          <p:nvPr/>
        </p:nvSpPr>
        <p:spPr>
          <a:xfrm>
            <a:off x="731520" y="3410712"/>
            <a:ext cx="109728" cy="457200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lstStyle/>
          <a:p>
            <a:pPr algn="l"/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B327845-43AB-F88B-BE47-3727F6DF7DE0}"/>
              </a:ext>
            </a:extLst>
          </p:cNvPr>
          <p:cNvGrpSpPr/>
          <p:nvPr/>
        </p:nvGrpSpPr>
        <p:grpSpPr>
          <a:xfrm>
            <a:off x="1051560" y="3355848"/>
            <a:ext cx="7635240" cy="566928"/>
            <a:chOff x="1051560" y="3355848"/>
            <a:chExt cx="7635240" cy="566928"/>
          </a:xfrm>
        </p:grpSpPr>
        <p:sp>
          <p:nvSpPr>
            <p:cNvPr id="8" name="Text 6"/>
            <p:cNvSpPr/>
            <p:nvPr/>
          </p:nvSpPr>
          <p:spPr>
            <a:xfrm>
              <a:off x="1051560" y="3355848"/>
              <a:ext cx="210312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Belonging</a:t>
              </a:r>
            </a:p>
          </p:txBody>
        </p:sp>
        <p:sp>
          <p:nvSpPr>
            <p:cNvPr id="9" name="Text 7"/>
            <p:cNvSpPr/>
            <p:nvPr/>
          </p:nvSpPr>
          <p:spPr>
            <a:xfrm>
              <a:off x="3200400" y="3355848"/>
              <a:ext cx="548640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Do I feel connected?</a:t>
              </a:r>
            </a:p>
          </p:txBody>
        </p:sp>
      </p:grpSp>
      <p:sp>
        <p:nvSpPr>
          <p:cNvPr id="10" name="Shape 8"/>
          <p:cNvSpPr/>
          <p:nvPr/>
        </p:nvSpPr>
        <p:spPr>
          <a:xfrm>
            <a:off x="731520" y="4069080"/>
            <a:ext cx="109728" cy="457200"/>
          </a:xfrm>
          <a:prstGeom prst="rect">
            <a:avLst/>
          </a:prstGeom>
          <a:solidFill>
            <a:srgbClr val="8B5CF6"/>
          </a:solidFill>
          <a:ln/>
        </p:spPr>
        <p:txBody>
          <a:bodyPr/>
          <a:lstStyle/>
          <a:p>
            <a:pPr algn="l"/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1F1519B-B595-73B3-E045-7655D1AB433D}"/>
              </a:ext>
            </a:extLst>
          </p:cNvPr>
          <p:cNvGrpSpPr/>
          <p:nvPr/>
        </p:nvGrpSpPr>
        <p:grpSpPr>
          <a:xfrm>
            <a:off x="1051560" y="4014216"/>
            <a:ext cx="7635240" cy="566928"/>
            <a:chOff x="1051560" y="4014216"/>
            <a:chExt cx="7635240" cy="566928"/>
          </a:xfrm>
        </p:grpSpPr>
        <p:sp>
          <p:nvSpPr>
            <p:cNvPr id="11" name="Text 9"/>
            <p:cNvSpPr/>
            <p:nvPr/>
          </p:nvSpPr>
          <p:spPr>
            <a:xfrm>
              <a:off x="1051560" y="4014216"/>
              <a:ext cx="210312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l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Power</a:t>
              </a:r>
              <a:endParaRPr lang="en-US" sz="18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3200400" y="4014216"/>
              <a:ext cx="548640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Am I growing here?</a:t>
              </a:r>
            </a:p>
          </p:txBody>
        </p:sp>
      </p:grpSp>
      <p:sp>
        <p:nvSpPr>
          <p:cNvPr id="13" name="Shape 11"/>
          <p:cNvSpPr/>
          <p:nvPr/>
        </p:nvSpPr>
        <p:spPr>
          <a:xfrm>
            <a:off x="731520" y="4727448"/>
            <a:ext cx="109728" cy="457200"/>
          </a:xfrm>
          <a:prstGeom prst="rect">
            <a:avLst/>
          </a:prstGeom>
          <a:solidFill>
            <a:srgbClr val="2F80ED"/>
          </a:solidFill>
          <a:ln/>
        </p:spPr>
        <p:txBody>
          <a:bodyPr/>
          <a:lstStyle/>
          <a:p>
            <a:pPr algn="l"/>
            <a:endParaRPr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526D256-B6FC-BC8C-DF9B-4F42FB382277}"/>
              </a:ext>
            </a:extLst>
          </p:cNvPr>
          <p:cNvGrpSpPr/>
          <p:nvPr/>
        </p:nvGrpSpPr>
        <p:grpSpPr>
          <a:xfrm>
            <a:off x="1051560" y="4672584"/>
            <a:ext cx="7635240" cy="566928"/>
            <a:chOff x="1051560" y="4672584"/>
            <a:chExt cx="7635240" cy="566928"/>
          </a:xfrm>
        </p:grpSpPr>
        <p:sp>
          <p:nvSpPr>
            <p:cNvPr id="14" name="Text 12"/>
            <p:cNvSpPr/>
            <p:nvPr/>
          </p:nvSpPr>
          <p:spPr>
            <a:xfrm>
              <a:off x="1051560" y="4672584"/>
              <a:ext cx="210312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l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Freedom</a:t>
              </a:r>
              <a:endParaRPr lang="en-US" sz="18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3200400" y="4672584"/>
              <a:ext cx="548640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Do I have ownership?</a:t>
              </a:r>
            </a:p>
          </p:txBody>
        </p:sp>
      </p:grpSp>
      <p:sp>
        <p:nvSpPr>
          <p:cNvPr id="16" name="Shape 14"/>
          <p:cNvSpPr/>
          <p:nvPr/>
        </p:nvSpPr>
        <p:spPr>
          <a:xfrm>
            <a:off x="731520" y="5385816"/>
            <a:ext cx="109728" cy="457200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lstStyle/>
          <a:p>
            <a:pPr algn="l"/>
            <a:endParaRPr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271C9BA-01F9-8813-C6E0-321159F91694}"/>
              </a:ext>
            </a:extLst>
          </p:cNvPr>
          <p:cNvGrpSpPr/>
          <p:nvPr/>
        </p:nvGrpSpPr>
        <p:grpSpPr>
          <a:xfrm>
            <a:off x="1051560" y="5330952"/>
            <a:ext cx="7635240" cy="566928"/>
            <a:chOff x="1051560" y="5330952"/>
            <a:chExt cx="7635240" cy="566928"/>
          </a:xfrm>
        </p:grpSpPr>
        <p:sp>
          <p:nvSpPr>
            <p:cNvPr id="17" name="Text 15"/>
            <p:cNvSpPr/>
            <p:nvPr/>
          </p:nvSpPr>
          <p:spPr>
            <a:xfrm>
              <a:off x="1051560" y="5330952"/>
              <a:ext cx="210312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l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Fun</a:t>
              </a:r>
              <a:endParaRPr lang="en-US" sz="18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3200400" y="5330952"/>
              <a:ext cx="548640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indent="0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Am I still curious?</a:t>
              </a:r>
            </a:p>
          </p:txBody>
        </p:sp>
      </p:grpSp>
      <p:sp>
        <p:nvSpPr>
          <p:cNvPr id="19" name="Text 17"/>
          <p:cNvSpPr/>
          <p:nvPr/>
        </p:nvSpPr>
        <p:spPr>
          <a:xfrm>
            <a:off x="11000232" y="594360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  <a:defRPr sz="1100" b="1">
                <a:solidFill>
                  <a:srgbClr val="697480"/>
                </a:solidFill>
              </a:defRPr>
            </a:pPr>
            <a:r>
              <a:rPr sz="2000"/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B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kern="0" spc="200" dirty="0">
                <a:solidFill>
                  <a:srgbClr val="B7E9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YOU GO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960120"/>
            <a:ext cx="91440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Pause. Name the Need.</a:t>
            </a:r>
            <a:endParaRPr lang="en-US" sz="4000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31520" y="260604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B7E9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TAKEAWAYS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2971800"/>
            <a:ext cx="51206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 algn="l">
              <a:spcAft>
                <a:spcPts val="12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Behavior always has a purpose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spcAft>
                <a:spcPts val="12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Needs drive daily and career choices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l">
              <a:spcAft>
                <a:spcPts val="1200"/>
              </a:spcAft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Awareness creates more options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59581-9678-C947-D1BE-E5E3A3D37192}"/>
              </a:ext>
            </a:extLst>
          </p:cNvPr>
          <p:cNvGrpSpPr/>
          <p:nvPr/>
        </p:nvGrpSpPr>
        <p:grpSpPr>
          <a:xfrm>
            <a:off x="6894256" y="121920"/>
            <a:ext cx="5193471" cy="3108960"/>
            <a:chOff x="7961056" y="-518160"/>
            <a:chExt cx="5193471" cy="3108960"/>
          </a:xfrm>
        </p:grpSpPr>
        <p:sp>
          <p:nvSpPr>
            <p:cNvPr id="6" name="Shape 4"/>
            <p:cNvSpPr/>
            <p:nvPr/>
          </p:nvSpPr>
          <p:spPr>
            <a:xfrm>
              <a:off x="8033887" y="-518160"/>
              <a:ext cx="5120640" cy="3108960"/>
            </a:xfrm>
            <a:prstGeom prst="roundRect">
              <a:avLst>
                <a:gd name="adj" fmla="val 1765"/>
              </a:avLst>
            </a:prstGeom>
            <a:solidFill>
              <a:srgbClr val="243043"/>
            </a:solidFill>
            <a:ln w="12700">
              <a:solidFill>
                <a:srgbClr val="243043"/>
              </a:solidFill>
              <a:prstDash val="solid"/>
            </a:ln>
          </p:spPr>
          <p:txBody>
            <a:bodyPr/>
            <a:lstStyle/>
            <a:p>
              <a:endParaRPr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8033887" y="-342900"/>
              <a:ext cx="457200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10B98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YOUR NEXT STEP</a:t>
              </a:r>
              <a:endParaRPr lang="en-US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8088431" y="-135556"/>
              <a:ext cx="4572000" cy="12801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ts val="2600"/>
                </a:lnSpc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Arial" pitchFamily="34" charset="-122"/>
                  <a:cs typeface="Arial" panose="020B0604020202020204" pitchFamily="34" charset="0"/>
                </a:rPr>
                <a:t>Choose one need.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>
                <a:lnSpc>
                  <a:spcPts val="2600"/>
                </a:lnSpc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Arial" pitchFamily="34" charset="-122"/>
                  <a:cs typeface="Arial" panose="020B0604020202020204" pitchFamily="34" charset="0"/>
                </a:rPr>
                <a:t>Choose one action.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>
                <a:lnSpc>
                  <a:spcPts val="2600"/>
                </a:lnSpc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Arial" pitchFamily="34" charset="-122"/>
                  <a:cs typeface="Arial" panose="020B0604020202020204" pitchFamily="34" charset="0"/>
                </a:rPr>
                <a:t>Do it before tomorrow ends.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 7"/>
            <p:cNvSpPr/>
            <p:nvPr/>
          </p:nvSpPr>
          <p:spPr>
            <a:xfrm>
              <a:off x="8049930" y="1098082"/>
              <a:ext cx="457200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b="1" dirty="0">
                  <a:solidFill>
                    <a:srgbClr val="10B981"/>
                  </a:solidFill>
                  <a:latin typeface="Arial" pitchFamily="34" charset="0"/>
                  <a:cs typeface="Arial" pitchFamily="34" charset="-120"/>
                </a:rPr>
                <a:t>Want the free Career Needs Assessment?</a:t>
              </a:r>
            </a:p>
          </p:txBody>
        </p:sp>
        <p:sp>
          <p:nvSpPr>
            <p:cNvPr id="10" name="Text 8"/>
            <p:cNvSpPr/>
            <p:nvPr/>
          </p:nvSpPr>
          <p:spPr>
            <a:xfrm>
              <a:off x="7961056" y="1554480"/>
              <a:ext cx="4572000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B7E9E6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</a:t>
              </a:r>
              <a:r>
                <a:rPr lang="en-US" b="1" dirty="0">
                  <a:solidFill>
                    <a:srgbClr val="10B981"/>
                  </a:solidFill>
                  <a:latin typeface="Arial" pitchFamily="34" charset="0"/>
                  <a:cs typeface="Arial" pitchFamily="34" charset="-120"/>
                </a:rPr>
                <a:t>DM “NEEDS”</a:t>
              </a:r>
            </a:p>
          </p:txBody>
        </p:sp>
      </p:grpSp>
      <p:sp>
        <p:nvSpPr>
          <p:cNvPr id="11" name="Text 9"/>
          <p:cNvSpPr/>
          <p:nvPr/>
        </p:nvSpPr>
        <p:spPr>
          <a:xfrm>
            <a:off x="731520" y="603504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10B981"/>
                </a:solidFill>
                <a:latin typeface="Arial" pitchFamily="34" charset="0"/>
                <a:cs typeface="Arial" pitchFamily="34" charset="-120"/>
              </a:rPr>
              <a:t>Thank you</a:t>
            </a:r>
          </a:p>
        </p:txBody>
      </p:sp>
      <p:sp>
        <p:nvSpPr>
          <p:cNvPr id="12" name="Text 10"/>
          <p:cNvSpPr/>
          <p:nvPr/>
        </p:nvSpPr>
        <p:spPr>
          <a:xfrm>
            <a:off x="11000232" y="594360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  <a:defRPr sz="1100" b="1">
                <a:solidFill>
                  <a:srgbClr val="697480"/>
                </a:solidFill>
              </a:defRPr>
            </a:pPr>
            <a:r>
              <a:rPr sz="2000"/>
              <a:t>16</a:t>
            </a:r>
            <a:endParaRPr lang="en-US" sz="14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0BA89DA-DA2D-D080-8C6A-912BEE896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5727" y="2977426"/>
            <a:ext cx="4077904" cy="36448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a15a25aa-e944-415d-b7a7-40f6b9180b6b}" enabled="1" method="Standard" siteId="{eeb8d0e8-3544-41d3-aac6-934c309faf5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654</Words>
  <Application>Microsoft Office PowerPoint</Application>
  <PresentationFormat>Widescreen</PresentationFormat>
  <Paragraphs>189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Soleimani Saeedeh (DES TOC FNP PST)</cp:lastModifiedBy>
  <cp:revision>69</cp:revision>
  <dcterms:created xsi:type="dcterms:W3CDTF">2026-07-16T11:41:08Z</dcterms:created>
  <dcterms:modified xsi:type="dcterms:W3CDTF">2026-08-13T14:51:00Z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mpower.integration.Classification.DocumentId">
    <vt:lpwstr/>
  </property>
  <property fmtid="{D5CDD505-2E9C-101B-9397-08002B2CF9AE}" pid="3" name="empower.integration.Classification.DocumentVersion">
    <vt:lpwstr/>
  </property>
  <property fmtid="{D5CDD505-2E9C-101B-9397-08002B2CF9AE}" pid="4" name="empower.integration.Classification.DocumentOwner">
    <vt:lpwstr/>
  </property>
  <property fmtid="{D5CDD505-2E9C-101B-9397-08002B2CF9AE}" pid="5" name="empower.integration.Classification.ShowFooter">
    <vt:bool>true</vt:bool>
  </property>
  <property fmtid="{D5CDD505-2E9C-101B-9397-08002B2CF9AE}" pid="6" name="empower.integration.Classification.RestrictionLevel">
    <vt:i4>1</vt:i4>
  </property>
  <property fmtid="{D5CDD505-2E9C-101B-9397-08002B2CF9AE}" pid="7" name="MSIP_Label_a15a25aa-e944-415d-b7a7-40f6b9180b6b_Enabled">
    <vt:bool>true</vt:bool>
  </property>
  <property fmtid="{D5CDD505-2E9C-101B-9397-08002B2CF9AE}" pid="8" name="MSIP_Label_a15a25aa-e944-415d-b7a7-40f6b9180b6b_SetDate">
    <vt:lpwstr>2026-08-13 14:45:51Z</vt:lpwstr>
  </property>
  <property fmtid="{D5CDD505-2E9C-101B-9397-08002B2CF9AE}" pid="9" name="MSIP_Label_a15a25aa-e944-415d-b7a7-40f6b9180b6b_Method">
    <vt:lpwstr>Privileged</vt:lpwstr>
  </property>
  <property fmtid="{D5CDD505-2E9C-101B-9397-08002B2CF9AE}" pid="10" name="MSIP_Label_a15a25aa-e944-415d-b7a7-40f6b9180b6b_Name">
    <vt:lpwstr>a15a25aa-e944-415d-b7a7-40f6b9180b6b</vt:lpwstr>
  </property>
  <property fmtid="{D5CDD505-2E9C-101B-9397-08002B2CF9AE}" pid="11" name="MSIP_Label_a15a25aa-e944-415d-b7a7-40f6b9180b6b_SiteId">
    <vt:lpwstr>eeb8d0e8-3544-41d3-aac6-934c309faf5a</vt:lpwstr>
  </property>
  <property fmtid="{D5CDD505-2E9C-101B-9397-08002B2CF9AE}" pid="12" name="MSIP_Label_a15a25aa-e944-415d-b7a7-40f6b9180b6b_ActionId">
    <vt:lpwstr>448480f3-efb7-49d5-b937-ff296514c056</vt:lpwstr>
  </property>
  <property fmtid="{D5CDD505-2E9C-101B-9397-08002B2CF9AE}" pid="13" name="MSIP_Label_a15a25aa-e944-415d-b7a7-40f6b9180b6b_ContentBits">
    <vt:lpwstr>0</vt:lpwstr>
  </property>
  <property fmtid="{D5CDD505-2E9C-101B-9397-08002B2CF9AE}" pid="14" name="empower.integration.Classification.FooterDate">
    <vt:filetime>2026-08-13T14:45:51Z</vt:filetime>
  </property>
  <property fmtid="{D5CDD505-2E9C-101B-9397-08002B2CF9AE}" pid="15" name="empower.integration.Classification.DateFormat">
    <vt:lpwstr/>
  </property>
  <property fmtid="{D5CDD505-2E9C-101B-9397-08002B2CF9AE}" pid="16" name="empower.integration.Classification.IsDraft">
    <vt:bool>false</vt:bool>
  </property>
  <property fmtid="{D5CDD505-2E9C-101B-9397-08002B2CF9AE}" pid="17" name="empower.integration.Classification.IsProprietary">
    <vt:bool>false</vt:bool>
  </property>
  <property fmtid="{D5CDD505-2E9C-101B-9397-08002B2CF9AE}" pid="18" name="empower.integration.Classification.HasAdditionalMarking">
    <vt:bool>false</vt:bool>
  </property>
  <property fmtid="{D5CDD505-2E9C-101B-9397-08002B2CF9AE}" pid="19" name="empower.integration.Classification.AdditionalMarking">
    <vt:lpwstr/>
  </property>
  <property fmtid="{D5CDD505-2E9C-101B-9397-08002B2CF9AE}" pid="20" name="empower.integration.Classification.IsEmpowerClassified">
    <vt:bool>false</vt:bool>
  </property>
</Properties>
</file>