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26" d="100"/>
          <a:sy n="126" d="100"/>
        </p:scale>
        <p:origin x="202"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0236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speak over the title slide. Let it sit for three seconds. Then:
"Nine kilometres from this room, there is a bank vault with no money in it.
It is in Tucherpark. The vault was stripped out, the building was rebuilt, and in about six months it was filled with nearly ten thousand Nvidia Blackwell GPUs. Deutsche Telekom and Nvidia switched it on in February. On day one it was already running at more than a third of capacity.
Six months, from empty vault to half an exaflop.
I want you to hold that number — six months — because I am going to come back to it at the end, and put it next to another number that should embarrass all of us."
[Pause. Then move.]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Germany is still extremely good at. Taking a physical constraint, an energy constraint, a supply chain, and a deadline — and shipping the thing.
The question I want to put to this room is not whether Europe can build AI infrastructure. Munich just answered that. The question is whether we can build the thing that goes on top of it — and that is a completely different discipline."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line about me, and then I will not talk about myself again.
I have worked at a hyperscaler, at one of the world’s largest industrial companies, and now at a European operator building sovereign data and AI capability. Three companies, three completely different theories of where intelligence should live.
I am not a policy person. I am the person who gets handed the strategy after the keynote and has to make it run in production. So this talk is what that job has taught me about why Europe’s AI ambition keeps stalling — and it is not the reason we usually give."
[Deliver flat and factual. Understatement is stronger than a CV.]</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argument of this talk, in one sentence.
Europe talks about sovereign AI as a question of capacity — how many GPUs, how many gigafactories, how many billions. That is a real question, and we are losing it badly. I will show you exactly how badly in a moment.
But it is not the question that decides the outcome. Because you can hand a European enterprise a hundred thousand GPUs tomorrow, and it will still produce forty-seven proofs of concept and nothing in production.
We do not have a compute deficit. We have an industrialisation deficit. And the good news — the genuinely good news — is that industrialisation is the one thing this continent has historically been better at than anybody."
[Three seconds of silence after this line.]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do the uncomfortable part first, and do it without flinching.
The United States has produced roughly forty AI foundation models. China, fifteen. All of Europe combined: three.
Europe holds somewhere between four and five percent of global AI compute capacity. Around seventy percent of Europe’s own cloud market runs on three American companies. The largest single European cloud provider holds about two percent of its home market.
And on money: US private AI investment reached two hundred and eighty-six billion dollars in 2025. Annual AI venture funding in the EU runs at seven to eight billion euros.
That is not a gap. That is a different order of magnitude."
[Do not soften this.]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more number, because it kills the most comfortable excuse in the room.
Europe has roughly thirty percent more AI professionals per capita than the United States. We are not short of people who can do this.
But three quarters of European AI PhD students who go to a US university are still there five years later. We are not failing to produce talent. We are failing to give it something to build.
Which brings me to the strategic mistake."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few months, someone announces that Europe needs its own OpenAI. And every few months, the arithmetic answers.
A frontier training run is a capital-intensity race, on hardware Europe does not manufacture, using energy that costs European industry one and a half to three times what it costs in the United States, funded by venture capital that is an order of magnitude smaller here.
We do have real companies — Mistral, Black Forest Labs, Helsing, ASML underneath all of it. Mistral raised eight hundred and thirty million dollars in debt this March to buy nearly fourteen thousand GPUs without diluting its equity, which is one of the smartest financing moves in European tech. I want them to win.
But if Europe’s sovereignty strategy is ‘catch up at the frontier,’ then we have defined success as the one game where our structural position is worst. Meanwhile the game where our position is strongest is sitting unplayed."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here is what is actually happening inside enterprises — in America too.
MIT’s research on enterprise generative AI found that after thirty to forty billion dollars of spending, ninety-five percent of organisations saw no measurable financial return. Gartner expects more than forty percent of agentic AI projects to be cancelled by the end of 2027 — not because the models fail, but because the business case does.
Read that carefully. The bottleneck in enterprise AI is not model quality. Model quality has been improving faster than any of us can absorb. The bottleneck is everything between a working demo and a system that runs on a Tuesday morning when the person who built it is on holiday.
That gap is not a research problem. It is a manufacturing problem. And Europe knows how to solve manufacturing problems."
[Pivot point. Slow down here.]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the phrase ‘AI factory’ constantly, and we almost always mean ‘a building with GPUs in it.’ That is not a factory. That is a power plant.
A factory is not defined by its machines. It is defined by five things.
Interchangeable parts — so you are not hand-fitting every unit. Defined tolerances — so you know what ‘good’ means before you ship. Throughput — the rate at which things leave the building. Quality gates — the authority to stop the line. And a supply chain — knowing where your inputs come from and what happens when one fails.
Take those five and hold them against how your organisation builds AI today."</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whole talk on one slide.
Almost every AI programme I have seen in Europe — including some very well-funded ones — is a workshop. Brilliant craftspeople, bespoke output, no repeatability. It produces beautiful pilots and almost nothing that compounds.
A ninety-five percent failure rate is not a sign that AI does not work. It is exactly the failure rate you would expect from an industry that is still hand-building every unit.
Nobody is going to fix that with a bigger gigafactory."</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this is the part that should give this room genuine confidence.
Everything I just described — tolerances, quality gates, certification, traceability, supply-chain discipline — is not something Europe needs to learn. It is what European industry is. It is why people buy German machine tools and Dutch lithography and Swiss instruments. We are the continent that industrialised the concept of ‘this will work every time.’
We have simply not applied any of it to AI. We adopted Silicon Valley’s pace — move fast, ship the demo — and abandoned the one competence that was actually ours.
So my proposal is not that Europe should copy American AI faster. It is that Europe should do to AI what it did to manufacturing: make it boring, repeatable, certified, and trusted. That is a strategy the rest of the world will eventually have to buy from us."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where does that strategy actually win?
Not in general-purpose chat. In the physical economy.
There is a class of data that is not on the internet, cannot be scraped, and will never be in a frontier training set. The vibration signature of a specific press line. How humidity changes a chemical recipe. Thirty years of failure modes on a turbine that only exists in eleven installations worldwide. Tacit process knowledge held by people who are, frankly, retiring.
IDC put it well at Hannover Messe this April: context is the new competitive asset — whoever owns it owns the process.
Europe owns an enormous amount of that context. It is the one input in this entire stack that we are not renting from anybody."</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not aspiration. It is shipping.
Siemens announced an Industrial AI Operating System with Nvidia at CES this January, spanning design through maintenance. BMW has industrialised its Virtual Factory — digital-twin simulation — across more than thirty production sites; the plant is optimised virtually before anything physical moves. Bosch is putting close to three billion dollars into AI by 2027, including agentic AI on the factory floor.
Two honest caveats, because I would rather you trust me than be impressed by me. Only about twenty-eight percent of manufacturers have deployed digital twins at all, and of those, roughly one in seven has done it across their plants. And Eurostat’s number for EU manufacturers using AI in 2025 is seventeen percent.
So this is not a victory lap. It is the beginning of an industry — which is exactly the moment when the standard gets set, and whoever sets the standard keeps it for twenty years."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 had to compress everything I have learned building these systems into one slide, it is the order of this list.
Notice that compute is at the bottom, and the model is second from the bottom. That is not because they do not matter. It is because they are the two layers you can change your mind about later, and the ones above are the two you cannot.
Most European AI strategies I read are written in exactly the opposite order. They start with the data centre and the model choice, and treat context and evaluation as implementation detail. That is how you end up with a very expensive workshop."</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"Practically, for the people in this room who own a P&amp;L:
Your proprietary data, the pipelines that clean it, the semantics that make it meaningful, and the evaluation sets that encode what ‘correct’ means in your domain — those are strategic assets. Never let them live in a form you cannot take with you.
Models are becoming a commodity, and thank God. Compute is a utility purchase. But a data and context layer that took you four years and your engineers’ understanding of your own process — that cannot be bought and cannot be replicated by a competitor with a bigger budget.
If you get the boundary wrong — if you let your context layer become a feature of somebody else’s platform — you have not bought AI capability. You have leased your own institutional memory."</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layer is the one that separates the five percent from the ninety-five.
In manufacturing, no one ships without a specification and a gate. In AI, we routinely deploy systems where nobody in the organisation can define, numerically, what acceptable behaviour is. Then we are surprised when it fails in a way nobody can explain.
Evaluation infrastructure is not governance overhead. It is the tolerance specification of an AI production line. It is what lets you change a model on Monday and still trust the system on Tuesday. It is the difference between an agent you can deploy and an agent you can only demo.
If you take one operational instruction away from this talk: build the measurement before you build the fleet. Companies that do this ship agents. Companies that do not are the forty percent Gartner is describing."</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me be honest about the word in my own title, because ‘sovereign’ is doing an enormous amount of unexamined work in European conversations right now.
Sovereignty is not binary. There are at least three levels. Jurisdictional — which legal regime governs the data. Operational — who holds the keys, who can actually see and stop things. Technological — whether you could still run if a supplier or a government said no tomorrow.
Most things marketed as sovereign in Europe today are level one, sometimes level two, almost never level three. Germany’s sovereign administration cloud runs on Azure. ‘OpenAI for Germany’ launched last month with SAP and Microsoft. ASML has an effective monopoly on EUV lithography and it gives Europe almost no strategic control, because ASML sells to whoever buys.
I am not saying those are bad decisions. Several are pragmatic and correct. I am saying: know which level you actually bought. The failure mode is not dependency — dependency is unavoidable. The failure mode is believing you are not dependent when you are."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constraints before I close, both physical.
The first is power. Under the EU’s own Cloud and AI Development Act, European data-centre electricity demand is projected to more than triple by 2030 — from about ten gigawatts to about thirty-five. Grid connection queues in several European markets are now measured in years, and this February, grid delays were reported as a live constraint on Amazon’s European expansion.
In our sector we still discuss compute as if it were a procurement question. It is an energy and permitting question. The team that models grid capacity into its AI roadmap will beat the team with the better model, and I do not think most boards have understood that yet."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constraint is time, and here is that number I promised you.
Europe’s AI gigafactories were announced as an idea in February 2025. The actual call for consortia opened two weeks ago, on the thirtieth of July. Selection is expected in early 2027, operations within eighteen months of that — so realistically 2028. That is roughly three and a half years from ambition to electricity. And of the ten billion euros in public funding, the Commission can currently commit about one billion; the rest depends on a budget for 2028 to 2035 that has not been agreed.
Three and a half years. Against six months, nine kilometres from here, by two companies with a contract and a deadline.
I am not making a political point. I am making an engineering one: the institutional timeline and the technology timeline are now incompatible. If your AI strategy is waiting for European public infrastructure, your strategy has a three-year gap in it. Build on what exists, design for portability, and move when the sovereign capacity arrives."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five commitments. Not policy asks — these are all inside your control, and every one of them is something you can start on Monday without waiting for Brussels."
[Read them cleanly. Do not elaborate.]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if Europe does this?
We will not have the largest model. We are not going to. But we will own the layer where AI touches physical reality — factories, grids, hospitals, logistics, defence — and we will be the ones who define what it means for an AI system to be certified, auditable and trusted enough to run a production line.
That is not the consolation prize. Every regulated industry on earth eventually has to buy that. It is the same position Europe built in machine tools, in pharmaceuticals, in industrial standards — and it lasted a century."</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opened with a bank vault in Tucherpark that went from empty to half an exaflop in six months.
The lesson of that building is not that Europe can buy GPUs. It is that when we treat AI as an engineering and industrial problem — with a deadline, a supply chain and someone accountable for delivery — we are still extremely good at this.
When we treat it as a strategy document, we produce three and a half year timelines and ninety-five percent failure rates.
Europe will not win the AI decade by building a bigger brain. We will win it by building a better factory.
I have spent my career on the inside of that build — at a hyperscaler, in industry, and now in European sovereign infrastructure. It is entirely doable. It is just not glamorous, and it will not be finished by anyone who needs it to be finished this quarter.
Thank you."
[Stop. Let the applause start before you move.]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Q&amp;A. Likely questions: "Isn’t this just anti-American?" — No. I worked at AWS. The argument is about which layer you own, not which flag is on the invoice. "Doesn’t regulation slow this down?" — The high-risk provisions just moved to late 2027; companies treating certification as an export advantage will benefit. "Where do we start?" — One process you already understand deeply, with a defined tolerance and a measurable baseline. "How do we avoid the 95%?" — No baseline, no evaluation, no owner after go-live.</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11C25B6-553C-4C4B-FCFA-B116E0BBD664}"/>
              </a:ext>
            </a:extLst>
          </p:cNvPr>
          <p:cNvSpPr txBox="1"/>
          <p:nvPr>
            <p:extLst>
              <p:ext uri="{1162E1C5-73C7-4A58-AE30-91384D911F3F}">
                <p184:classification xmlns:p184="http://schemas.microsoft.com/office/powerpoint/2018/4/main" val="ftr"/>
              </p:ext>
            </p:extLst>
          </p:nvPr>
        </p:nvSpPr>
        <p:spPr>
          <a:xfrm>
            <a:off x="2912237" y="4973320"/>
            <a:ext cx="3336925" cy="106680"/>
          </a:xfrm>
          <a:prstGeom prst="rect">
            <a:avLst/>
          </a:prstGeom>
        </p:spPr>
        <p:txBody>
          <a:bodyPr horzOverflow="overflow" lIns="0" tIns="0" rIns="0" bIns="0">
            <a:spAutoFit/>
          </a:bodyPr>
          <a:lstStyle/>
          <a:p>
            <a:pPr algn="l"/>
            <a:r>
              <a:rPr lang="en-BE" sz="700">
                <a:solidFill>
                  <a:srgbClr val="737373">
                    <a:alpha val="50000"/>
                  </a:srgbClr>
                </a:solidFill>
                <a:latin typeface="Aptos" panose="020B0004020202020204" pitchFamily="34" charset="0"/>
              </a:rPr>
              <a:t>This information doesn’t represent Proximus’ position and is sent for personal use only.</a:t>
            </a:r>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telekom.com/en/media/media-information/archive/germany-s-first-ai-factory-for-industry-1101670"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blogs.nvidia.com/blog/germany-industrial-ai-cloud-launch/"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euronews.com/my-europe/2026/01/27/the-ai-race-can-europe-catch-up-to-the-us-and-china"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www.datacenterdynamics.com/en/opinions/the-factors-driving-europes-sovereign-cloud-spending-surge/" TargetMode="External"/><Relationship Id="rId5" Type="http://schemas.openxmlformats.org/officeDocument/2006/relationships/hyperlink" Target="https://hai.stanford.edu/ai-index/2026-ai-index-report/economy" TargetMode="External"/><Relationship Id="rId4" Type="http://schemas.openxmlformats.org/officeDocument/2006/relationships/hyperlink" Target="https://europe2031.ai/compute-forecast/"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euronews.com/my-europe/2026/01/27/the-ai-race-can-europe-catch-up-to-the-us-and-china"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geopolitique.eu/en/2025/02/10/financing-infrastructure-for-a-competitive-european-ai/"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s://tech-insider.org/mistral-ai-830-million-debt-financing-nvidia-paris-data-center-2026/"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fortune.com/2025/08/18/mit-report-95-percent-generative-ai-pilots-at-companies-failing-cfo/"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s://martech.org/gartner-40-of-agentic-ai-projects-will-fail-making-humans-indispensable/"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fortune.com/2025/08/18/mit-report-95-percent-generative-ai-pilots-at-companies-failing-cfo/"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idc.com/resource-center/blog/hannover-messe-2026-industrial-ai-manufacturing/"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news.siemens.com/en-us/siemens-unveils-technologies-to-accelerate-the-industrial-ai-revolution-at-ces-2026/" TargetMode="External"/><Relationship Id="rId7" Type="http://schemas.openxmlformats.org/officeDocument/2006/relationships/hyperlink" Target="https://ec.europa.eu/eurostat/web/products-eurostat-news/w/ddn-20251211-2"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hyperlink" Target="https://manufacturingleadgeneration.com/manufacturing-digital-twin-statistics/" TargetMode="External"/><Relationship Id="rId5" Type="http://schemas.openxmlformats.org/officeDocument/2006/relationships/hyperlink" Target="https://www.cbtnews.com/bosch-to-invest-nearly-3-billion-in-ai-to-boost-productivity-and-new-vehicle-technology/" TargetMode="External"/><Relationship Id="rId4" Type="http://schemas.openxmlformats.org/officeDocument/2006/relationships/hyperlink" Target="https://www.press.bmwgroup.com/global/article/detail/T0450699EN/bmw-group-scales-virtual-factory?language=en"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europioneer.io/en/blog/delos-cloud-cada-sovereignty-gap-2026"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hyperlink" Target="https://www.techpolicy.press/why-asmls-semiconductor-monopoly-doesnt-give-europe-strategic-control/" TargetMode="External"/><Relationship Id="rId4" Type="http://schemas.openxmlformats.org/officeDocument/2006/relationships/hyperlink" Target="https://www.datacenterdynamics.com/en/news/openai-partners-with-sap-and-microsoft-in-germany/"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jonesday.com/en/insights/2026/06/eu-data-center-rules-combine-expansion-incentives-with-new-energy-obligations"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hyperlink" Target="https://www.reuters.com/sustainability/boards-policy-regulation/power-grid-delays-challenge-amazons-data-center-expansion-europe-2026-02-03/"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eurohpc-ju.europa.eu/eurohpc-joint-undertaking-launches-ai-gigafactories-call-2026-07-30_en"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hyperlink" Target="https://www.telekom.com/en/media/media-information/archive/germany-s-first-ai-factory-for-industry-1101670" TargetMode="External"/><Relationship Id="rId4" Type="http://schemas.openxmlformats.org/officeDocument/2006/relationships/hyperlink" Target="https://www.euronews.com/my-europe/2026/07/30/eu-opens-call-for-seven-gigafactories-to-train-next-generation-ai-technologies"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685800"/>
            <a:ext cx="8046720" cy="274320"/>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MUNICHTECH EXPO 2026  ·  KEYNOTE</a:t>
            </a:r>
            <a:endParaRPr lang="en-US" sz="1100" dirty="0"/>
          </a:p>
        </p:txBody>
      </p:sp>
      <p:sp>
        <p:nvSpPr>
          <p:cNvPr id="3" name="Text 1"/>
          <p:cNvSpPr/>
          <p:nvPr/>
        </p:nvSpPr>
        <p:spPr>
          <a:xfrm>
            <a:off x="502920" y="1417320"/>
            <a:ext cx="8138160" cy="1737360"/>
          </a:xfrm>
          <a:prstGeom prst="rect">
            <a:avLst/>
          </a:prstGeom>
          <a:noFill/>
          <a:ln/>
        </p:spPr>
        <p:txBody>
          <a:bodyPr wrap="square" lIns="0" tIns="0" rIns="0" bIns="0" rtlCol="0" anchor="ctr"/>
          <a:lstStyle/>
          <a:p>
            <a:pPr marL="0" indent="0">
              <a:lnSpc>
                <a:spcPts val="6200"/>
              </a:lnSpc>
              <a:buNone/>
            </a:pPr>
            <a:r>
              <a:rPr lang="en-US" sz="5400" b="1" dirty="0">
                <a:solidFill>
                  <a:srgbClr val="EDEAE4"/>
                </a:solidFill>
                <a:latin typeface="Trebuchet MS" pitchFamily="34" charset="0"/>
                <a:ea typeface="Trebuchet MS" pitchFamily="34" charset="-122"/>
                <a:cs typeface="Trebuchet MS" pitchFamily="34" charset="-120"/>
              </a:rPr>
              <a:t>Building Europe’s</a:t>
            </a:r>
            <a:endParaRPr lang="en-US" sz="5400" dirty="0"/>
          </a:p>
          <a:p>
            <a:pPr marL="0" indent="0">
              <a:lnSpc>
                <a:spcPts val="6200"/>
              </a:lnSpc>
              <a:buNone/>
            </a:pPr>
            <a:r>
              <a:rPr lang="en-US" sz="5400" b="1" dirty="0">
                <a:solidFill>
                  <a:srgbClr val="EDEAE4"/>
                </a:solidFill>
                <a:latin typeface="Trebuchet MS" pitchFamily="34" charset="0"/>
                <a:ea typeface="Trebuchet MS" pitchFamily="34" charset="-122"/>
                <a:cs typeface="Trebuchet MS" pitchFamily="34" charset="-120"/>
              </a:rPr>
              <a:t>“AI Factory”</a:t>
            </a:r>
            <a:endParaRPr lang="en-US" sz="5400" dirty="0"/>
          </a:p>
        </p:txBody>
      </p:sp>
      <p:sp>
        <p:nvSpPr>
          <p:cNvPr id="4" name="Text 2"/>
          <p:cNvSpPr/>
          <p:nvPr/>
        </p:nvSpPr>
        <p:spPr>
          <a:xfrm>
            <a:off x="502920" y="3310128"/>
            <a:ext cx="7680960" cy="365760"/>
          </a:xfrm>
          <a:prstGeom prst="rect">
            <a:avLst/>
          </a:prstGeom>
          <a:noFill/>
          <a:ln/>
        </p:spPr>
        <p:txBody>
          <a:bodyPr wrap="square" lIns="0" tIns="0" rIns="0" bIns="0" rtlCol="0" anchor="ctr"/>
          <a:lstStyle/>
          <a:p>
            <a:pPr marL="0" indent="0">
              <a:buNone/>
            </a:pPr>
            <a:r>
              <a:rPr lang="en-US" sz="1900" dirty="0">
                <a:solidFill>
                  <a:srgbClr val="9BA1A8"/>
                </a:solidFill>
                <a:latin typeface="Calibri" pitchFamily="34" charset="0"/>
                <a:ea typeface="Calibri" pitchFamily="34" charset="-122"/>
                <a:cs typeface="Calibri" pitchFamily="34" charset="-120"/>
              </a:rPr>
              <a:t>Industrial-Strength AI for Sovereign Innovation</a:t>
            </a:r>
            <a:endParaRPr lang="en-US" sz="1900" dirty="0"/>
          </a:p>
        </p:txBody>
      </p:sp>
      <p:sp>
        <p:nvSpPr>
          <p:cNvPr id="5" name="Text 3"/>
          <p:cNvSpPr/>
          <p:nvPr/>
        </p:nvSpPr>
        <p:spPr>
          <a:xfrm>
            <a:off x="502920" y="4315968"/>
            <a:ext cx="7680960" cy="274320"/>
          </a:xfrm>
          <a:prstGeom prst="rect">
            <a:avLst/>
          </a:prstGeom>
          <a:noFill/>
          <a:ln/>
        </p:spPr>
        <p:txBody>
          <a:bodyPr wrap="square" lIns="0" tIns="0" rIns="0" bIns="0" rtlCol="0" anchor="ctr"/>
          <a:lstStyle/>
          <a:p>
            <a:pPr marL="0" indent="0">
              <a:buNone/>
            </a:pPr>
            <a:r>
              <a:rPr lang="en-US" sz="1250" b="1" kern="0" spc="60" dirty="0">
                <a:solidFill>
                  <a:srgbClr val="9BA1A8"/>
                </a:solidFill>
                <a:latin typeface="Calibri" pitchFamily="34" charset="0"/>
                <a:ea typeface="Calibri" pitchFamily="34" charset="-122"/>
                <a:cs typeface="Calibri" pitchFamily="34" charset="-120"/>
              </a:rPr>
              <a:t>Lilia Grasso</a:t>
            </a:r>
          </a:p>
          <a:p>
            <a:pPr marL="0" indent="0">
              <a:buNone/>
            </a:pPr>
            <a:r>
              <a:rPr lang="en-US" sz="1250" kern="0" spc="60" dirty="0">
                <a:solidFill>
                  <a:srgbClr val="9BA1A8"/>
                </a:solidFill>
                <a:latin typeface="Calibri" pitchFamily="34" charset="0"/>
                <a:ea typeface="Calibri" pitchFamily="34" charset="-122"/>
                <a:cs typeface="Calibri" pitchFamily="34" charset="-120"/>
              </a:rPr>
              <a:t>Lead AI Engineer  ·  AWS  ·  Siemens  ·  Proximus ADA</a:t>
            </a:r>
            <a:endParaRPr lang="en-US" sz="12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THE COLD OPEN</a:t>
            </a:r>
            <a:endParaRPr lang="en-US" sz="1100" dirty="0"/>
          </a:p>
        </p:txBody>
      </p:sp>
      <p:sp>
        <p:nvSpPr>
          <p:cNvPr id="3" name="Text 1"/>
          <p:cNvSpPr/>
          <p:nvPr/>
        </p:nvSpPr>
        <p:spPr>
          <a:xfrm>
            <a:off x="502920" y="749808"/>
            <a:ext cx="7863840" cy="914400"/>
          </a:xfrm>
          <a:prstGeom prst="rect">
            <a:avLst/>
          </a:prstGeom>
          <a:noFill/>
          <a:ln/>
        </p:spPr>
        <p:txBody>
          <a:bodyPr wrap="square" lIns="0" tIns="0" rIns="0" bIns="0" rtlCol="0" anchor="t"/>
          <a:lstStyle/>
          <a:p>
            <a:pPr marL="0" indent="0">
              <a:lnSpc>
                <a:spcPts val="4400"/>
              </a:lnSpc>
              <a:buNone/>
            </a:pPr>
            <a:r>
              <a:rPr lang="en-US" sz="3800" b="1" dirty="0">
                <a:solidFill>
                  <a:srgbClr val="EDEAE4"/>
                </a:solidFill>
                <a:latin typeface="Trebuchet MS" pitchFamily="34" charset="0"/>
                <a:ea typeface="Trebuchet MS" pitchFamily="34" charset="-122"/>
                <a:cs typeface="Trebuchet MS" pitchFamily="34" charset="-120"/>
              </a:rPr>
              <a:t>Empty vault to half an exaflop</a:t>
            </a:r>
            <a:endParaRPr lang="en-US" sz="3800" dirty="0"/>
          </a:p>
        </p:txBody>
      </p:sp>
      <p:sp>
        <p:nvSpPr>
          <p:cNvPr id="4" name="Text 2"/>
          <p:cNvSpPr/>
          <p:nvPr/>
        </p:nvSpPr>
        <p:spPr>
          <a:xfrm>
            <a:off x="502920" y="1874520"/>
            <a:ext cx="4754880" cy="1005840"/>
          </a:xfrm>
          <a:prstGeom prst="rect">
            <a:avLst/>
          </a:prstGeom>
          <a:noFill/>
          <a:ln/>
        </p:spPr>
        <p:txBody>
          <a:bodyPr wrap="square" lIns="0" tIns="0" rIns="0" bIns="0" rtlCol="0" anchor="ctr"/>
          <a:lstStyle/>
          <a:p>
            <a:pPr marL="0" indent="0">
              <a:buNone/>
            </a:pPr>
            <a:r>
              <a:rPr lang="en-US" sz="6800" b="1" dirty="0">
                <a:solidFill>
                  <a:srgbClr val="E9A13B"/>
                </a:solidFill>
                <a:latin typeface="Trebuchet MS" pitchFamily="34" charset="0"/>
                <a:ea typeface="Trebuchet MS" pitchFamily="34" charset="-122"/>
                <a:cs typeface="Trebuchet MS" pitchFamily="34" charset="-120"/>
              </a:rPr>
              <a:t>6 months</a:t>
            </a:r>
            <a:endParaRPr lang="en-US" sz="6800" dirty="0"/>
          </a:p>
        </p:txBody>
      </p:sp>
      <p:sp>
        <p:nvSpPr>
          <p:cNvPr id="5" name="Text 3"/>
          <p:cNvSpPr/>
          <p:nvPr/>
        </p:nvSpPr>
        <p:spPr>
          <a:xfrm>
            <a:off x="502920" y="2971800"/>
            <a:ext cx="5029200" cy="365760"/>
          </a:xfrm>
          <a:prstGeom prst="rect">
            <a:avLst/>
          </a:prstGeom>
          <a:noFill/>
          <a:ln/>
        </p:spPr>
        <p:txBody>
          <a:bodyPr wrap="square" lIns="0" tIns="0" rIns="0" bIns="0" rtlCol="0" anchor="ctr"/>
          <a:lstStyle/>
          <a:p>
            <a:pPr marL="0" indent="0">
              <a:buNone/>
            </a:pPr>
            <a:r>
              <a:rPr lang="en-US" sz="1500" dirty="0">
                <a:solidFill>
                  <a:srgbClr val="9BA1A8"/>
                </a:solidFill>
                <a:latin typeface="Calibri" pitchFamily="34" charset="0"/>
                <a:ea typeface="Calibri" pitchFamily="34" charset="-122"/>
                <a:cs typeface="Calibri" pitchFamily="34" charset="-120"/>
              </a:rPr>
              <a:t>Tucherpark, Munich — November 2025 to February 2026</a:t>
            </a:r>
            <a:endParaRPr lang="en-US" sz="1500" dirty="0"/>
          </a:p>
        </p:txBody>
      </p:sp>
      <p:sp>
        <p:nvSpPr>
          <p:cNvPr id="6" name="Text 4"/>
          <p:cNvSpPr/>
          <p:nvPr/>
        </p:nvSpPr>
        <p:spPr>
          <a:xfrm>
            <a:off x="5806440" y="1783080"/>
            <a:ext cx="2834640" cy="384048"/>
          </a:xfrm>
          <a:prstGeom prst="rect">
            <a:avLst/>
          </a:prstGeom>
          <a:noFill/>
          <a:ln/>
        </p:spPr>
        <p:txBody>
          <a:bodyPr wrap="square" lIns="0" tIns="0" rIns="0" bIns="0" rtlCol="0" anchor="ctr"/>
          <a:lstStyle/>
          <a:p>
            <a:pPr marL="0" indent="0">
              <a:buNone/>
            </a:pPr>
            <a:r>
              <a:rPr lang="en-US" sz="2600" b="1" dirty="0">
                <a:solidFill>
                  <a:srgbClr val="EDEAE4"/>
                </a:solidFill>
                <a:latin typeface="Trebuchet MS" pitchFamily="34" charset="0"/>
                <a:ea typeface="Trebuchet MS" pitchFamily="34" charset="-122"/>
                <a:cs typeface="Trebuchet MS" pitchFamily="34" charset="-120"/>
              </a:rPr>
              <a:t>~10,000</a:t>
            </a:r>
            <a:endParaRPr lang="en-US" sz="2600" dirty="0"/>
          </a:p>
        </p:txBody>
      </p:sp>
      <p:sp>
        <p:nvSpPr>
          <p:cNvPr id="7" name="Text 5"/>
          <p:cNvSpPr/>
          <p:nvPr/>
        </p:nvSpPr>
        <p:spPr>
          <a:xfrm>
            <a:off x="5806440" y="2167128"/>
            <a:ext cx="2834640" cy="329184"/>
          </a:xfrm>
          <a:prstGeom prst="rect">
            <a:avLst/>
          </a:prstGeom>
          <a:noFill/>
          <a:ln/>
        </p:spPr>
        <p:txBody>
          <a:bodyPr wrap="square" lIns="0" tIns="0" rIns="0" bIns="0" rtlCol="0" anchor="ctr"/>
          <a:lstStyle/>
          <a:p>
            <a:pPr marL="0" indent="0">
              <a:buNone/>
            </a:pPr>
            <a:r>
              <a:rPr lang="en-US" sz="1300" dirty="0">
                <a:solidFill>
                  <a:srgbClr val="9BA1A8"/>
                </a:solidFill>
                <a:latin typeface="Calibri" pitchFamily="34" charset="0"/>
                <a:ea typeface="Calibri" pitchFamily="34" charset="-122"/>
                <a:cs typeface="Calibri" pitchFamily="34" charset="-120"/>
              </a:rPr>
              <a:t>Nvidia Blackwell GPUs</a:t>
            </a:r>
            <a:endParaRPr lang="en-US" sz="1300" dirty="0"/>
          </a:p>
        </p:txBody>
      </p:sp>
      <p:sp>
        <p:nvSpPr>
          <p:cNvPr id="8" name="Text 6"/>
          <p:cNvSpPr/>
          <p:nvPr/>
        </p:nvSpPr>
        <p:spPr>
          <a:xfrm>
            <a:off x="5806440" y="2651760"/>
            <a:ext cx="2834640" cy="384048"/>
          </a:xfrm>
          <a:prstGeom prst="rect">
            <a:avLst/>
          </a:prstGeom>
          <a:noFill/>
          <a:ln/>
        </p:spPr>
        <p:txBody>
          <a:bodyPr wrap="square" lIns="0" tIns="0" rIns="0" bIns="0" rtlCol="0" anchor="ctr"/>
          <a:lstStyle/>
          <a:p>
            <a:pPr marL="0" indent="0">
              <a:buNone/>
            </a:pPr>
            <a:r>
              <a:rPr lang="en-US" sz="2600" b="1" dirty="0">
                <a:solidFill>
                  <a:srgbClr val="EDEAE4"/>
                </a:solidFill>
                <a:latin typeface="Trebuchet MS" pitchFamily="34" charset="0"/>
                <a:ea typeface="Trebuchet MS" pitchFamily="34" charset="-122"/>
                <a:cs typeface="Trebuchet MS" pitchFamily="34" charset="-120"/>
              </a:rPr>
              <a:t>0.5</a:t>
            </a:r>
            <a:endParaRPr lang="en-US" sz="2600" dirty="0"/>
          </a:p>
        </p:txBody>
      </p:sp>
      <p:sp>
        <p:nvSpPr>
          <p:cNvPr id="9" name="Text 7"/>
          <p:cNvSpPr/>
          <p:nvPr/>
        </p:nvSpPr>
        <p:spPr>
          <a:xfrm>
            <a:off x="5806440" y="3035808"/>
            <a:ext cx="2834640" cy="329184"/>
          </a:xfrm>
          <a:prstGeom prst="rect">
            <a:avLst/>
          </a:prstGeom>
          <a:noFill/>
          <a:ln/>
        </p:spPr>
        <p:txBody>
          <a:bodyPr wrap="square" lIns="0" tIns="0" rIns="0" bIns="0" rtlCol="0" anchor="ctr"/>
          <a:lstStyle/>
          <a:p>
            <a:pPr marL="0" indent="0">
              <a:buNone/>
            </a:pPr>
            <a:r>
              <a:rPr lang="en-US" sz="1300" dirty="0">
                <a:solidFill>
                  <a:srgbClr val="9BA1A8"/>
                </a:solidFill>
                <a:latin typeface="Calibri" pitchFamily="34" charset="0"/>
                <a:ea typeface="Calibri" pitchFamily="34" charset="-122"/>
                <a:cs typeface="Calibri" pitchFamily="34" charset="-120"/>
              </a:rPr>
              <a:t>exaflops of capacity</a:t>
            </a:r>
            <a:endParaRPr lang="en-US" sz="1300" dirty="0"/>
          </a:p>
        </p:txBody>
      </p:sp>
      <p:sp>
        <p:nvSpPr>
          <p:cNvPr id="10" name="Text 8"/>
          <p:cNvSpPr/>
          <p:nvPr/>
        </p:nvSpPr>
        <p:spPr>
          <a:xfrm>
            <a:off x="5806440" y="3520440"/>
            <a:ext cx="2834640" cy="384048"/>
          </a:xfrm>
          <a:prstGeom prst="rect">
            <a:avLst/>
          </a:prstGeom>
          <a:noFill/>
          <a:ln/>
        </p:spPr>
        <p:txBody>
          <a:bodyPr wrap="square" lIns="0" tIns="0" rIns="0" bIns="0" rtlCol="0" anchor="ctr"/>
          <a:lstStyle/>
          <a:p>
            <a:pPr marL="0" indent="0">
              <a:buNone/>
            </a:pPr>
            <a:r>
              <a:rPr lang="en-US" sz="2600" b="1" dirty="0">
                <a:solidFill>
                  <a:srgbClr val="EDEAE4"/>
                </a:solidFill>
                <a:latin typeface="Trebuchet MS" pitchFamily="34" charset="0"/>
                <a:ea typeface="Trebuchet MS" pitchFamily="34" charset="-122"/>
                <a:cs typeface="Trebuchet MS" pitchFamily="34" charset="-120"/>
              </a:rPr>
              <a:t>&gt;1/3</a:t>
            </a:r>
            <a:endParaRPr lang="en-US" sz="2600" dirty="0"/>
          </a:p>
        </p:txBody>
      </p:sp>
      <p:sp>
        <p:nvSpPr>
          <p:cNvPr id="11" name="Text 9"/>
          <p:cNvSpPr/>
          <p:nvPr/>
        </p:nvSpPr>
        <p:spPr>
          <a:xfrm>
            <a:off x="5806440" y="3904488"/>
            <a:ext cx="2834640" cy="329184"/>
          </a:xfrm>
          <a:prstGeom prst="rect">
            <a:avLst/>
          </a:prstGeom>
          <a:noFill/>
          <a:ln/>
        </p:spPr>
        <p:txBody>
          <a:bodyPr wrap="square" lIns="0" tIns="0" rIns="0" bIns="0" rtlCol="0" anchor="ctr"/>
          <a:lstStyle/>
          <a:p>
            <a:pPr marL="0" indent="0">
              <a:buNone/>
            </a:pPr>
            <a:r>
              <a:rPr lang="en-US" sz="1300" dirty="0">
                <a:solidFill>
                  <a:srgbClr val="9BA1A8"/>
                </a:solidFill>
                <a:latin typeface="Calibri" pitchFamily="34" charset="0"/>
                <a:ea typeface="Calibri" pitchFamily="34" charset="-122"/>
                <a:cs typeface="Calibri" pitchFamily="34" charset="-120"/>
              </a:rPr>
              <a:t>of capacity used on day one</a:t>
            </a:r>
            <a:endParaRPr lang="en-US" sz="1300" dirty="0"/>
          </a:p>
        </p:txBody>
      </p:sp>
      <p:sp>
        <p:nvSpPr>
          <p:cNvPr id="12" name="Text 10"/>
          <p:cNvSpPr/>
          <p:nvPr/>
        </p:nvSpPr>
        <p:spPr>
          <a:xfrm>
            <a:off x="502920" y="4572000"/>
            <a:ext cx="8138160" cy="256032"/>
          </a:xfrm>
          <a:prstGeom prst="rect">
            <a:avLst/>
          </a:prstGeom>
          <a:noFill/>
          <a:ln/>
        </p:spPr>
        <p:txBody>
          <a:bodyPr wrap="square" lIns="0" tIns="0" rIns="0" bIns="0" rtlCol="0" anchor="ctr"/>
          <a:lstStyle/>
          <a:p>
            <a:pPr marL="0" indent="0">
              <a:buNone/>
            </a:pPr>
            <a:r>
              <a:rPr lang="en-US" sz="950" dirty="0">
                <a:solidFill>
                  <a:srgbClr val="9BA1A8"/>
                </a:solidFill>
                <a:latin typeface="Calibri" pitchFamily="34" charset="0"/>
                <a:ea typeface="Calibri" pitchFamily="34" charset="-122"/>
                <a:cs typeface="Calibri" pitchFamily="34" charset="-120"/>
              </a:rPr>
              <a:t>Source: </a:t>
            </a:r>
            <a:r>
              <a:rPr lang="en-US" sz="950" u="sng" dirty="0">
                <a:solidFill>
                  <a:srgbClr val="9BA1A8"/>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Deutsche Telekom</a:t>
            </a:r>
            <a:r>
              <a:rPr lang="en-US" sz="950" dirty="0">
                <a:solidFill>
                  <a:srgbClr val="9BA1A8"/>
                </a:solidFill>
                <a:latin typeface="Calibri" pitchFamily="34" charset="0"/>
                <a:ea typeface="Calibri" pitchFamily="34" charset="-122"/>
                <a:cs typeface="Calibri" pitchFamily="34" charset="-120"/>
              </a:rPr>
              <a:t>, </a:t>
            </a:r>
            <a:r>
              <a:rPr lang="en-US" sz="950" u="sng" dirty="0">
                <a:solidFill>
                  <a:srgbClr val="9BA1A8"/>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Nvidia</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ONE LINE ABOUT ME</a:t>
            </a:r>
            <a:endParaRPr lang="en-US" sz="1100" dirty="0"/>
          </a:p>
        </p:txBody>
      </p:sp>
      <p:sp>
        <p:nvSpPr>
          <p:cNvPr id="3" name="Text 1"/>
          <p:cNvSpPr/>
          <p:nvPr/>
        </p:nvSpPr>
        <p:spPr>
          <a:xfrm>
            <a:off x="502920" y="749808"/>
            <a:ext cx="7863840" cy="914400"/>
          </a:xfrm>
          <a:prstGeom prst="rect">
            <a:avLst/>
          </a:prstGeom>
          <a:noFill/>
          <a:ln/>
        </p:spPr>
        <p:txBody>
          <a:bodyPr wrap="square" lIns="0" tIns="0" rIns="0" bIns="0" rtlCol="0" anchor="t"/>
          <a:lstStyle/>
          <a:p>
            <a:pPr marL="0" indent="0">
              <a:lnSpc>
                <a:spcPts val="4400"/>
              </a:lnSpc>
              <a:buNone/>
            </a:pPr>
            <a:r>
              <a:rPr lang="en-US" sz="3800" b="1" dirty="0">
                <a:solidFill>
                  <a:srgbClr val="EDEAE4"/>
                </a:solidFill>
                <a:latin typeface="Trebuchet MS" pitchFamily="34" charset="0"/>
                <a:ea typeface="Trebuchet MS" pitchFamily="34" charset="-122"/>
                <a:cs typeface="Trebuchet MS" pitchFamily="34" charset="-120"/>
              </a:rPr>
              <a:t>Three vantage points</a:t>
            </a:r>
            <a:endParaRPr lang="en-US" sz="3800" dirty="0"/>
          </a:p>
        </p:txBody>
      </p:sp>
      <p:sp>
        <p:nvSpPr>
          <p:cNvPr id="4" name="Shape 2"/>
          <p:cNvSpPr/>
          <p:nvPr/>
        </p:nvSpPr>
        <p:spPr>
          <a:xfrm>
            <a:off x="502920" y="1965960"/>
            <a:ext cx="2514600" cy="1783080"/>
          </a:xfrm>
          <a:prstGeom prst="rect">
            <a:avLst/>
          </a:prstGeom>
          <a:solidFill>
            <a:srgbClr val="262A30"/>
          </a:solidFill>
          <a:ln w="12700">
            <a:solidFill>
              <a:srgbClr val="262A30"/>
            </a:solidFill>
            <a:prstDash val="solid"/>
          </a:ln>
        </p:spPr>
        <p:txBody>
          <a:bodyPr/>
          <a:lstStyle/>
          <a:p>
            <a:endParaRPr lang="en-BE"/>
          </a:p>
        </p:txBody>
      </p:sp>
      <p:sp>
        <p:nvSpPr>
          <p:cNvPr id="5" name="Text 3"/>
          <p:cNvSpPr/>
          <p:nvPr/>
        </p:nvSpPr>
        <p:spPr>
          <a:xfrm>
            <a:off x="758952" y="2212848"/>
            <a:ext cx="2011680" cy="365760"/>
          </a:xfrm>
          <a:prstGeom prst="rect">
            <a:avLst/>
          </a:prstGeom>
          <a:noFill/>
          <a:ln/>
        </p:spPr>
        <p:txBody>
          <a:bodyPr wrap="square" lIns="0" tIns="0" rIns="0" bIns="0" rtlCol="0" anchor="ctr"/>
          <a:lstStyle/>
          <a:p>
            <a:pPr marL="0" indent="0">
              <a:buNone/>
            </a:pPr>
            <a:r>
              <a:rPr lang="en-US" sz="2100" b="1" dirty="0">
                <a:solidFill>
                  <a:srgbClr val="EDEAE4"/>
                </a:solidFill>
                <a:latin typeface="Trebuchet MS" pitchFamily="34" charset="0"/>
                <a:ea typeface="Trebuchet MS" pitchFamily="34" charset="-122"/>
                <a:cs typeface="Trebuchet MS" pitchFamily="34" charset="-120"/>
              </a:rPr>
              <a:t>AWS</a:t>
            </a:r>
            <a:endParaRPr lang="en-US" sz="2100" dirty="0"/>
          </a:p>
        </p:txBody>
      </p:sp>
      <p:sp>
        <p:nvSpPr>
          <p:cNvPr id="6" name="Text 4"/>
          <p:cNvSpPr/>
          <p:nvPr/>
        </p:nvSpPr>
        <p:spPr>
          <a:xfrm>
            <a:off x="758952" y="2606040"/>
            <a:ext cx="2011680" cy="274320"/>
          </a:xfrm>
          <a:prstGeom prst="rect">
            <a:avLst/>
          </a:prstGeom>
          <a:noFill/>
          <a:ln/>
        </p:spPr>
        <p:txBody>
          <a:bodyPr wrap="square" lIns="0" tIns="0" rIns="0" bIns="0" rtlCol="0" anchor="ctr"/>
          <a:lstStyle/>
          <a:p>
            <a:pPr marL="0" indent="0">
              <a:buNone/>
            </a:pPr>
            <a:r>
              <a:rPr lang="en-US" sz="1100" b="1" kern="0" spc="100" dirty="0">
                <a:solidFill>
                  <a:srgbClr val="E9A13B"/>
                </a:solidFill>
                <a:latin typeface="Calibri" pitchFamily="34" charset="0"/>
                <a:ea typeface="Calibri" pitchFamily="34" charset="-122"/>
                <a:cs typeface="Calibri" pitchFamily="34" charset="-120"/>
              </a:rPr>
              <a:t>The hyperscaler</a:t>
            </a:r>
            <a:endParaRPr lang="en-US" sz="1100" dirty="0"/>
          </a:p>
        </p:txBody>
      </p:sp>
      <p:sp>
        <p:nvSpPr>
          <p:cNvPr id="7" name="Text 5"/>
          <p:cNvSpPr/>
          <p:nvPr/>
        </p:nvSpPr>
        <p:spPr>
          <a:xfrm>
            <a:off x="758952" y="2944368"/>
            <a:ext cx="2057400" cy="685800"/>
          </a:xfrm>
          <a:prstGeom prst="rect">
            <a:avLst/>
          </a:prstGeom>
          <a:noFill/>
          <a:ln/>
        </p:spPr>
        <p:txBody>
          <a:bodyPr wrap="square" lIns="0" tIns="0" rIns="0" bIns="0" rtlCol="0" anchor="ctr"/>
          <a:lstStyle/>
          <a:p>
            <a:pPr marL="0" indent="0">
              <a:lnSpc>
                <a:spcPts val="1800"/>
              </a:lnSpc>
              <a:buNone/>
            </a:pPr>
            <a:r>
              <a:rPr lang="en-US" sz="1350" dirty="0">
                <a:solidFill>
                  <a:srgbClr val="9BA1A8"/>
                </a:solidFill>
                <a:latin typeface="Calibri" pitchFamily="34" charset="0"/>
                <a:ea typeface="Calibri" pitchFamily="34" charset="-122"/>
                <a:cs typeface="Calibri" pitchFamily="34" charset="-120"/>
              </a:rPr>
              <a:t>Intelligence lives in the global cloud.</a:t>
            </a:r>
            <a:endParaRPr lang="en-US" sz="1350" dirty="0"/>
          </a:p>
        </p:txBody>
      </p:sp>
      <p:sp>
        <p:nvSpPr>
          <p:cNvPr id="8" name="Shape 6"/>
          <p:cNvSpPr/>
          <p:nvPr/>
        </p:nvSpPr>
        <p:spPr>
          <a:xfrm>
            <a:off x="3246120" y="1965960"/>
            <a:ext cx="2514600" cy="1783080"/>
          </a:xfrm>
          <a:prstGeom prst="rect">
            <a:avLst/>
          </a:prstGeom>
          <a:solidFill>
            <a:srgbClr val="262A30"/>
          </a:solidFill>
          <a:ln w="12700">
            <a:solidFill>
              <a:srgbClr val="262A30"/>
            </a:solidFill>
            <a:prstDash val="solid"/>
          </a:ln>
        </p:spPr>
        <p:txBody>
          <a:bodyPr/>
          <a:lstStyle/>
          <a:p>
            <a:endParaRPr lang="en-BE"/>
          </a:p>
        </p:txBody>
      </p:sp>
      <p:sp>
        <p:nvSpPr>
          <p:cNvPr id="9" name="Text 7"/>
          <p:cNvSpPr/>
          <p:nvPr/>
        </p:nvSpPr>
        <p:spPr>
          <a:xfrm>
            <a:off x="3502152" y="2212848"/>
            <a:ext cx="2011680" cy="365760"/>
          </a:xfrm>
          <a:prstGeom prst="rect">
            <a:avLst/>
          </a:prstGeom>
          <a:noFill/>
          <a:ln/>
        </p:spPr>
        <p:txBody>
          <a:bodyPr wrap="square" lIns="0" tIns="0" rIns="0" bIns="0" rtlCol="0" anchor="ctr"/>
          <a:lstStyle/>
          <a:p>
            <a:pPr marL="0" indent="0">
              <a:buNone/>
            </a:pPr>
            <a:r>
              <a:rPr lang="en-US" sz="2100" b="1" dirty="0">
                <a:solidFill>
                  <a:srgbClr val="EDEAE4"/>
                </a:solidFill>
                <a:latin typeface="Trebuchet MS" pitchFamily="34" charset="0"/>
                <a:ea typeface="Trebuchet MS" pitchFamily="34" charset="-122"/>
                <a:cs typeface="Trebuchet MS" pitchFamily="34" charset="-120"/>
              </a:rPr>
              <a:t>Siemens</a:t>
            </a:r>
            <a:endParaRPr lang="en-US" sz="2100" dirty="0"/>
          </a:p>
        </p:txBody>
      </p:sp>
      <p:sp>
        <p:nvSpPr>
          <p:cNvPr id="10" name="Text 8"/>
          <p:cNvSpPr/>
          <p:nvPr/>
        </p:nvSpPr>
        <p:spPr>
          <a:xfrm>
            <a:off x="3502152" y="2606040"/>
            <a:ext cx="2011680" cy="274320"/>
          </a:xfrm>
          <a:prstGeom prst="rect">
            <a:avLst/>
          </a:prstGeom>
          <a:noFill/>
          <a:ln/>
        </p:spPr>
        <p:txBody>
          <a:bodyPr wrap="square" lIns="0" tIns="0" rIns="0" bIns="0" rtlCol="0" anchor="ctr"/>
          <a:lstStyle/>
          <a:p>
            <a:pPr marL="0" indent="0">
              <a:buNone/>
            </a:pPr>
            <a:r>
              <a:rPr lang="en-US" sz="1100" b="1" kern="0" spc="100" dirty="0">
                <a:solidFill>
                  <a:srgbClr val="E9A13B"/>
                </a:solidFill>
                <a:latin typeface="Calibri" pitchFamily="34" charset="0"/>
                <a:ea typeface="Calibri" pitchFamily="34" charset="-122"/>
                <a:cs typeface="Calibri" pitchFamily="34" charset="-120"/>
              </a:rPr>
              <a:t>The industrial giant</a:t>
            </a:r>
            <a:endParaRPr lang="en-US" sz="1100" dirty="0"/>
          </a:p>
        </p:txBody>
      </p:sp>
      <p:sp>
        <p:nvSpPr>
          <p:cNvPr id="11" name="Text 9"/>
          <p:cNvSpPr/>
          <p:nvPr/>
        </p:nvSpPr>
        <p:spPr>
          <a:xfrm>
            <a:off x="3502152" y="2944368"/>
            <a:ext cx="2057400" cy="685800"/>
          </a:xfrm>
          <a:prstGeom prst="rect">
            <a:avLst/>
          </a:prstGeom>
          <a:noFill/>
          <a:ln/>
        </p:spPr>
        <p:txBody>
          <a:bodyPr wrap="square" lIns="0" tIns="0" rIns="0" bIns="0" rtlCol="0" anchor="ctr"/>
          <a:lstStyle/>
          <a:p>
            <a:pPr marL="0" indent="0">
              <a:lnSpc>
                <a:spcPts val="1800"/>
              </a:lnSpc>
              <a:buNone/>
            </a:pPr>
            <a:r>
              <a:rPr lang="en-US" sz="1350" dirty="0">
                <a:solidFill>
                  <a:srgbClr val="9BA1A8"/>
                </a:solidFill>
                <a:latin typeface="Calibri" pitchFamily="34" charset="0"/>
                <a:ea typeface="Calibri" pitchFamily="34" charset="-122"/>
                <a:cs typeface="Calibri" pitchFamily="34" charset="-120"/>
              </a:rPr>
              <a:t>Intelligence lives next to the machine.</a:t>
            </a:r>
            <a:endParaRPr lang="en-US" sz="1350" dirty="0"/>
          </a:p>
        </p:txBody>
      </p:sp>
      <p:sp>
        <p:nvSpPr>
          <p:cNvPr id="12" name="Shape 10"/>
          <p:cNvSpPr/>
          <p:nvPr/>
        </p:nvSpPr>
        <p:spPr>
          <a:xfrm>
            <a:off x="5989320" y="1965960"/>
            <a:ext cx="2514600" cy="1783080"/>
          </a:xfrm>
          <a:prstGeom prst="rect">
            <a:avLst/>
          </a:prstGeom>
          <a:solidFill>
            <a:srgbClr val="262A30"/>
          </a:solidFill>
          <a:ln w="12700">
            <a:solidFill>
              <a:srgbClr val="262A30"/>
            </a:solidFill>
            <a:prstDash val="solid"/>
          </a:ln>
        </p:spPr>
        <p:txBody>
          <a:bodyPr/>
          <a:lstStyle/>
          <a:p>
            <a:endParaRPr lang="en-BE"/>
          </a:p>
        </p:txBody>
      </p:sp>
      <p:sp>
        <p:nvSpPr>
          <p:cNvPr id="13" name="Text 11"/>
          <p:cNvSpPr/>
          <p:nvPr/>
        </p:nvSpPr>
        <p:spPr>
          <a:xfrm>
            <a:off x="6245352" y="2212848"/>
            <a:ext cx="2011680" cy="365760"/>
          </a:xfrm>
          <a:prstGeom prst="rect">
            <a:avLst/>
          </a:prstGeom>
          <a:noFill/>
          <a:ln/>
        </p:spPr>
        <p:txBody>
          <a:bodyPr wrap="square" lIns="0" tIns="0" rIns="0" bIns="0" rtlCol="0" anchor="ctr"/>
          <a:lstStyle/>
          <a:p>
            <a:pPr marL="0" indent="0">
              <a:buNone/>
            </a:pPr>
            <a:r>
              <a:rPr lang="en-US" sz="2100" b="1" dirty="0">
                <a:solidFill>
                  <a:srgbClr val="EDEAE4"/>
                </a:solidFill>
                <a:latin typeface="Trebuchet MS" pitchFamily="34" charset="0"/>
                <a:ea typeface="Trebuchet MS" pitchFamily="34" charset="-122"/>
                <a:cs typeface="Trebuchet MS" pitchFamily="34" charset="-120"/>
              </a:rPr>
              <a:t>Proximus ADA</a:t>
            </a:r>
            <a:endParaRPr lang="en-US" sz="2100" dirty="0"/>
          </a:p>
        </p:txBody>
      </p:sp>
      <p:sp>
        <p:nvSpPr>
          <p:cNvPr id="14" name="Text 12"/>
          <p:cNvSpPr/>
          <p:nvPr/>
        </p:nvSpPr>
        <p:spPr>
          <a:xfrm>
            <a:off x="6245352" y="2606040"/>
            <a:ext cx="2011680" cy="274320"/>
          </a:xfrm>
          <a:prstGeom prst="rect">
            <a:avLst/>
          </a:prstGeom>
          <a:noFill/>
          <a:ln/>
        </p:spPr>
        <p:txBody>
          <a:bodyPr wrap="square" lIns="0" tIns="0" rIns="0" bIns="0" rtlCol="0" anchor="ctr"/>
          <a:lstStyle/>
          <a:p>
            <a:pPr marL="0" indent="0">
              <a:buNone/>
            </a:pPr>
            <a:r>
              <a:rPr lang="en-US" sz="1100" b="1" kern="0" spc="100" dirty="0">
                <a:solidFill>
                  <a:srgbClr val="E9A13B"/>
                </a:solidFill>
                <a:latin typeface="Calibri" pitchFamily="34" charset="0"/>
                <a:ea typeface="Calibri" pitchFamily="34" charset="-122"/>
                <a:cs typeface="Calibri" pitchFamily="34" charset="-120"/>
              </a:rPr>
              <a:t>The sovereign integrator</a:t>
            </a:r>
            <a:endParaRPr lang="en-US" sz="1100" dirty="0"/>
          </a:p>
        </p:txBody>
      </p:sp>
      <p:sp>
        <p:nvSpPr>
          <p:cNvPr id="15" name="Text 13"/>
          <p:cNvSpPr/>
          <p:nvPr/>
        </p:nvSpPr>
        <p:spPr>
          <a:xfrm>
            <a:off x="6245352" y="2944368"/>
            <a:ext cx="2057400" cy="685800"/>
          </a:xfrm>
          <a:prstGeom prst="rect">
            <a:avLst/>
          </a:prstGeom>
          <a:noFill/>
          <a:ln/>
        </p:spPr>
        <p:txBody>
          <a:bodyPr wrap="square" lIns="0" tIns="0" rIns="0" bIns="0" rtlCol="0" anchor="ctr"/>
          <a:lstStyle/>
          <a:p>
            <a:pPr marL="0" indent="0">
              <a:lnSpc>
                <a:spcPts val="1800"/>
              </a:lnSpc>
              <a:buNone/>
            </a:pPr>
            <a:r>
              <a:rPr lang="en-US" sz="1350" dirty="0">
                <a:solidFill>
                  <a:srgbClr val="9BA1A8"/>
                </a:solidFill>
                <a:latin typeface="Calibri" pitchFamily="34" charset="0"/>
                <a:ea typeface="Calibri" pitchFamily="34" charset="-122"/>
                <a:cs typeface="Calibri" pitchFamily="34" charset="-120"/>
              </a:rPr>
              <a:t>Intelligence lives inside the jurisdiction.</a:t>
            </a:r>
            <a:endParaRPr lang="en-US" sz="1350" dirty="0"/>
          </a:p>
        </p:txBody>
      </p:sp>
      <p:sp>
        <p:nvSpPr>
          <p:cNvPr id="16" name="Text 14"/>
          <p:cNvSpPr/>
          <p:nvPr/>
        </p:nvSpPr>
        <p:spPr>
          <a:xfrm>
            <a:off x="502920" y="4069080"/>
            <a:ext cx="7863840" cy="365760"/>
          </a:xfrm>
          <a:prstGeom prst="rect">
            <a:avLst/>
          </a:prstGeom>
          <a:noFill/>
          <a:ln/>
        </p:spPr>
        <p:txBody>
          <a:bodyPr wrap="square" lIns="0" tIns="0" rIns="0" bIns="0" rtlCol="0" anchor="ctr"/>
          <a:lstStyle/>
          <a:p>
            <a:pPr marL="0" indent="0">
              <a:buNone/>
            </a:pPr>
            <a:r>
              <a:rPr lang="en-US" sz="1400" dirty="0">
                <a:solidFill>
                  <a:srgbClr val="9BA1A8"/>
                </a:solidFill>
                <a:latin typeface="Calibri" pitchFamily="34" charset="0"/>
                <a:ea typeface="Calibri" pitchFamily="34" charset="-122"/>
                <a:cs typeface="Calibri" pitchFamily="34" charset="-120"/>
              </a:rPr>
              <a:t>I am the person who gets handed the strategy after the keynote and has to make it run in production.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THE THESIS</a:t>
            </a:r>
            <a:endParaRPr lang="en-US" sz="1100" dirty="0"/>
          </a:p>
        </p:txBody>
      </p:sp>
      <p:sp>
        <p:nvSpPr>
          <p:cNvPr id="3" name="Text 1"/>
          <p:cNvSpPr/>
          <p:nvPr/>
        </p:nvSpPr>
        <p:spPr>
          <a:xfrm>
            <a:off x="502920" y="1371600"/>
            <a:ext cx="8138160" cy="502920"/>
          </a:xfrm>
          <a:prstGeom prst="rect">
            <a:avLst/>
          </a:prstGeom>
          <a:noFill/>
          <a:ln/>
        </p:spPr>
        <p:txBody>
          <a:bodyPr wrap="square" lIns="0" tIns="0" rIns="0" bIns="0" rtlCol="0" anchor="ctr"/>
          <a:lstStyle/>
          <a:p>
            <a:pPr marL="0" indent="0">
              <a:buNone/>
            </a:pPr>
            <a:r>
              <a:rPr lang="en-US" sz="2700" b="1" dirty="0">
                <a:solidFill>
                  <a:srgbClr val="9BA1A8"/>
                </a:solidFill>
                <a:latin typeface="Trebuchet MS" pitchFamily="34" charset="0"/>
                <a:ea typeface="Trebuchet MS" pitchFamily="34" charset="-122"/>
                <a:cs typeface="Trebuchet MS" pitchFamily="34" charset="-120"/>
              </a:rPr>
              <a:t>Sovereignty is not a compute problem.</a:t>
            </a:r>
            <a:endParaRPr lang="en-US" sz="2700" dirty="0"/>
          </a:p>
        </p:txBody>
      </p:sp>
      <p:sp>
        <p:nvSpPr>
          <p:cNvPr id="4" name="Text 2"/>
          <p:cNvSpPr/>
          <p:nvPr/>
        </p:nvSpPr>
        <p:spPr>
          <a:xfrm>
            <a:off x="502920" y="2103120"/>
            <a:ext cx="8138160" cy="1828800"/>
          </a:xfrm>
          <a:prstGeom prst="rect">
            <a:avLst/>
          </a:prstGeom>
          <a:noFill/>
          <a:ln/>
        </p:spPr>
        <p:txBody>
          <a:bodyPr wrap="square" lIns="0" tIns="0" rIns="0" bIns="0" rtlCol="0" anchor="ctr"/>
          <a:lstStyle/>
          <a:p>
            <a:pPr marL="0" indent="0">
              <a:lnSpc>
                <a:spcPts val="5600"/>
              </a:lnSpc>
              <a:buNone/>
            </a:pPr>
            <a:r>
              <a:rPr lang="en-US" sz="4400" b="1" dirty="0">
                <a:solidFill>
                  <a:srgbClr val="EDEAE4"/>
                </a:solidFill>
                <a:latin typeface="Trebuchet MS" pitchFamily="34" charset="0"/>
                <a:ea typeface="Trebuchet MS" pitchFamily="34" charset="-122"/>
                <a:cs typeface="Trebuchet MS" pitchFamily="34" charset="-120"/>
              </a:rPr>
              <a:t>It is an</a:t>
            </a:r>
            <a:endParaRPr lang="en-US" sz="4400" dirty="0"/>
          </a:p>
          <a:p>
            <a:pPr marL="0" indent="0">
              <a:lnSpc>
                <a:spcPts val="5600"/>
              </a:lnSpc>
              <a:buNone/>
            </a:pPr>
            <a:r>
              <a:rPr lang="en-US" sz="4400" b="1" dirty="0">
                <a:solidFill>
                  <a:srgbClr val="E9A13B"/>
                </a:solidFill>
                <a:latin typeface="Trebuchet MS" pitchFamily="34" charset="0"/>
                <a:ea typeface="Trebuchet MS" pitchFamily="34" charset="-122"/>
                <a:cs typeface="Trebuchet MS" pitchFamily="34" charset="-120"/>
              </a:rPr>
              <a:t>industrialisation</a:t>
            </a:r>
            <a:r>
              <a:rPr lang="en-US" sz="4400" b="1" dirty="0">
                <a:solidFill>
                  <a:srgbClr val="EDEAE4"/>
                </a:solidFill>
                <a:latin typeface="Trebuchet MS" pitchFamily="34" charset="0"/>
                <a:ea typeface="Trebuchet MS" pitchFamily="34" charset="-122"/>
                <a:cs typeface="Trebuchet MS" pitchFamily="34" charset="-120"/>
              </a:rPr>
              <a:t> problem.</a:t>
            </a:r>
            <a:endParaRPr lang="en-US" sz="4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THE SCOREBOARD</a:t>
            </a:r>
            <a:endParaRPr lang="en-US" sz="1100" dirty="0"/>
          </a:p>
        </p:txBody>
      </p:sp>
      <p:sp>
        <p:nvSpPr>
          <p:cNvPr id="3" name="Text 1"/>
          <p:cNvSpPr/>
          <p:nvPr/>
        </p:nvSpPr>
        <p:spPr>
          <a:xfrm>
            <a:off x="502920" y="749808"/>
            <a:ext cx="7863840" cy="914400"/>
          </a:xfrm>
          <a:prstGeom prst="rect">
            <a:avLst/>
          </a:prstGeom>
          <a:noFill/>
          <a:ln/>
        </p:spPr>
        <p:txBody>
          <a:bodyPr wrap="square" lIns="0" tIns="0" rIns="0" bIns="0" rtlCol="0" anchor="t"/>
          <a:lstStyle/>
          <a:p>
            <a:pPr marL="0" indent="0">
              <a:lnSpc>
                <a:spcPts val="4400"/>
              </a:lnSpc>
              <a:buNone/>
            </a:pPr>
            <a:r>
              <a:rPr lang="en-US" sz="3800" b="1" dirty="0">
                <a:solidFill>
                  <a:srgbClr val="EDEAE4"/>
                </a:solidFill>
                <a:latin typeface="Trebuchet MS" pitchFamily="34" charset="0"/>
                <a:ea typeface="Trebuchet MS" pitchFamily="34" charset="-122"/>
                <a:cs typeface="Trebuchet MS" pitchFamily="34" charset="-120"/>
              </a:rPr>
              <a:t>The honest scoreboard</a:t>
            </a:r>
            <a:endParaRPr lang="en-US" sz="3800" dirty="0"/>
          </a:p>
        </p:txBody>
      </p:sp>
      <p:sp>
        <p:nvSpPr>
          <p:cNvPr id="4" name="Shape 2"/>
          <p:cNvSpPr/>
          <p:nvPr/>
        </p:nvSpPr>
        <p:spPr>
          <a:xfrm>
            <a:off x="502920" y="1783080"/>
            <a:ext cx="1828800" cy="1783080"/>
          </a:xfrm>
          <a:prstGeom prst="rect">
            <a:avLst/>
          </a:prstGeom>
          <a:solidFill>
            <a:srgbClr val="262A30"/>
          </a:solidFill>
          <a:ln w="12700">
            <a:solidFill>
              <a:srgbClr val="262A30"/>
            </a:solidFill>
            <a:prstDash val="solid"/>
          </a:ln>
        </p:spPr>
        <p:txBody>
          <a:bodyPr/>
          <a:lstStyle/>
          <a:p>
            <a:endParaRPr lang="en-BE"/>
          </a:p>
        </p:txBody>
      </p:sp>
      <p:sp>
        <p:nvSpPr>
          <p:cNvPr id="5" name="Text 3"/>
          <p:cNvSpPr/>
          <p:nvPr/>
        </p:nvSpPr>
        <p:spPr>
          <a:xfrm>
            <a:off x="685800" y="1965960"/>
            <a:ext cx="1572768" cy="548640"/>
          </a:xfrm>
          <a:prstGeom prst="rect">
            <a:avLst/>
          </a:prstGeom>
          <a:noFill/>
          <a:ln/>
        </p:spPr>
        <p:txBody>
          <a:bodyPr wrap="square" lIns="0" tIns="0" rIns="0" bIns="0" rtlCol="0" anchor="ctr"/>
          <a:lstStyle/>
          <a:p>
            <a:pPr marL="0" indent="0">
              <a:buNone/>
            </a:pPr>
            <a:r>
              <a:rPr lang="en-US" sz="3300" b="1" dirty="0">
                <a:solidFill>
                  <a:srgbClr val="E9A13B"/>
                </a:solidFill>
                <a:latin typeface="Trebuchet MS" pitchFamily="34" charset="0"/>
                <a:ea typeface="Trebuchet MS" pitchFamily="34" charset="-122"/>
                <a:cs typeface="Trebuchet MS" pitchFamily="34" charset="-120"/>
              </a:rPr>
              <a:t>3</a:t>
            </a:r>
            <a:endParaRPr lang="en-US" sz="3300" dirty="0"/>
          </a:p>
        </p:txBody>
      </p:sp>
      <p:sp>
        <p:nvSpPr>
          <p:cNvPr id="6" name="Text 4"/>
          <p:cNvSpPr/>
          <p:nvPr/>
        </p:nvSpPr>
        <p:spPr>
          <a:xfrm>
            <a:off x="685800" y="2606040"/>
            <a:ext cx="1517904" cy="868680"/>
          </a:xfrm>
          <a:prstGeom prst="rect">
            <a:avLst/>
          </a:prstGeom>
          <a:noFill/>
          <a:ln/>
        </p:spPr>
        <p:txBody>
          <a:bodyPr wrap="square" lIns="0" tIns="0" rIns="0" bIns="0" rtlCol="0" anchor="ctr"/>
          <a:lstStyle/>
          <a:p>
            <a:pPr marL="0" indent="0">
              <a:lnSpc>
                <a:spcPts val="1600"/>
              </a:lnSpc>
              <a:buNone/>
            </a:pPr>
            <a:r>
              <a:rPr lang="en-US" sz="1250" dirty="0">
                <a:solidFill>
                  <a:srgbClr val="9BA1A8"/>
                </a:solidFill>
                <a:latin typeface="Calibri" pitchFamily="34" charset="0"/>
                <a:ea typeface="Calibri" pitchFamily="34" charset="-122"/>
                <a:cs typeface="Calibri" pitchFamily="34" charset="-120"/>
              </a:rPr>
              <a:t>European foundation</a:t>
            </a:r>
            <a:endParaRPr lang="en-US" sz="1250" dirty="0"/>
          </a:p>
          <a:p>
            <a:pPr marL="0" indent="0">
              <a:lnSpc>
                <a:spcPts val="1600"/>
              </a:lnSpc>
              <a:buNone/>
            </a:pPr>
            <a:r>
              <a:rPr lang="en-US" sz="1250" dirty="0">
                <a:solidFill>
                  <a:srgbClr val="9BA1A8"/>
                </a:solidFill>
                <a:latin typeface="Calibri" pitchFamily="34" charset="0"/>
                <a:ea typeface="Calibri" pitchFamily="34" charset="-122"/>
                <a:cs typeface="Calibri" pitchFamily="34" charset="-120"/>
              </a:rPr>
              <a:t>models in total</a:t>
            </a:r>
            <a:endParaRPr lang="en-US" sz="1250" dirty="0"/>
          </a:p>
        </p:txBody>
      </p:sp>
      <p:sp>
        <p:nvSpPr>
          <p:cNvPr id="7" name="Shape 5"/>
          <p:cNvSpPr/>
          <p:nvPr/>
        </p:nvSpPr>
        <p:spPr>
          <a:xfrm>
            <a:off x="2606040" y="1783080"/>
            <a:ext cx="1828800" cy="1783080"/>
          </a:xfrm>
          <a:prstGeom prst="rect">
            <a:avLst/>
          </a:prstGeom>
          <a:solidFill>
            <a:srgbClr val="262A30"/>
          </a:solidFill>
          <a:ln w="12700">
            <a:solidFill>
              <a:srgbClr val="262A30"/>
            </a:solidFill>
            <a:prstDash val="solid"/>
          </a:ln>
        </p:spPr>
        <p:txBody>
          <a:bodyPr/>
          <a:lstStyle/>
          <a:p>
            <a:endParaRPr lang="en-BE"/>
          </a:p>
        </p:txBody>
      </p:sp>
      <p:sp>
        <p:nvSpPr>
          <p:cNvPr id="8" name="Text 6"/>
          <p:cNvSpPr/>
          <p:nvPr/>
        </p:nvSpPr>
        <p:spPr>
          <a:xfrm>
            <a:off x="2788920" y="1965960"/>
            <a:ext cx="1572768" cy="548640"/>
          </a:xfrm>
          <a:prstGeom prst="rect">
            <a:avLst/>
          </a:prstGeom>
          <a:noFill/>
          <a:ln/>
        </p:spPr>
        <p:txBody>
          <a:bodyPr wrap="square" lIns="0" tIns="0" rIns="0" bIns="0" rtlCol="0" anchor="ctr"/>
          <a:lstStyle/>
          <a:p>
            <a:pPr marL="0" indent="0">
              <a:buNone/>
            </a:pPr>
            <a:r>
              <a:rPr lang="en-US" sz="3300" b="1" dirty="0">
                <a:solidFill>
                  <a:srgbClr val="E9A13B"/>
                </a:solidFill>
                <a:latin typeface="Trebuchet MS" pitchFamily="34" charset="0"/>
                <a:ea typeface="Trebuchet MS" pitchFamily="34" charset="-122"/>
                <a:cs typeface="Trebuchet MS" pitchFamily="34" charset="-120"/>
              </a:rPr>
              <a:t>4–5%</a:t>
            </a:r>
            <a:endParaRPr lang="en-US" sz="3300" dirty="0"/>
          </a:p>
        </p:txBody>
      </p:sp>
      <p:sp>
        <p:nvSpPr>
          <p:cNvPr id="9" name="Text 7"/>
          <p:cNvSpPr/>
          <p:nvPr/>
        </p:nvSpPr>
        <p:spPr>
          <a:xfrm>
            <a:off x="2788920" y="2606040"/>
            <a:ext cx="1517904" cy="868680"/>
          </a:xfrm>
          <a:prstGeom prst="rect">
            <a:avLst/>
          </a:prstGeom>
          <a:noFill/>
          <a:ln/>
        </p:spPr>
        <p:txBody>
          <a:bodyPr wrap="square" lIns="0" tIns="0" rIns="0" bIns="0" rtlCol="0" anchor="ctr"/>
          <a:lstStyle/>
          <a:p>
            <a:pPr marL="0" indent="0">
              <a:lnSpc>
                <a:spcPts val="1600"/>
              </a:lnSpc>
              <a:buNone/>
            </a:pPr>
            <a:r>
              <a:rPr lang="en-US" sz="1250" dirty="0">
                <a:solidFill>
                  <a:srgbClr val="9BA1A8"/>
                </a:solidFill>
                <a:latin typeface="Calibri" pitchFamily="34" charset="0"/>
                <a:ea typeface="Calibri" pitchFamily="34" charset="-122"/>
                <a:cs typeface="Calibri" pitchFamily="34" charset="-120"/>
              </a:rPr>
              <a:t>of global AI compute</a:t>
            </a:r>
            <a:endParaRPr lang="en-US" sz="1250" dirty="0"/>
          </a:p>
          <a:p>
            <a:pPr marL="0" indent="0">
              <a:lnSpc>
                <a:spcPts val="1600"/>
              </a:lnSpc>
              <a:buNone/>
            </a:pPr>
            <a:r>
              <a:rPr lang="en-US" sz="1250" dirty="0">
                <a:solidFill>
                  <a:srgbClr val="9BA1A8"/>
                </a:solidFill>
                <a:latin typeface="Calibri" pitchFamily="34" charset="0"/>
                <a:ea typeface="Calibri" pitchFamily="34" charset="-122"/>
                <a:cs typeface="Calibri" pitchFamily="34" charset="-120"/>
              </a:rPr>
              <a:t>capacity is in Europe</a:t>
            </a:r>
            <a:endParaRPr lang="en-US" sz="1250" dirty="0"/>
          </a:p>
        </p:txBody>
      </p:sp>
      <p:sp>
        <p:nvSpPr>
          <p:cNvPr id="10" name="Shape 8"/>
          <p:cNvSpPr/>
          <p:nvPr/>
        </p:nvSpPr>
        <p:spPr>
          <a:xfrm>
            <a:off x="4709160" y="1783080"/>
            <a:ext cx="1828800" cy="1783080"/>
          </a:xfrm>
          <a:prstGeom prst="rect">
            <a:avLst/>
          </a:prstGeom>
          <a:solidFill>
            <a:srgbClr val="262A30"/>
          </a:solidFill>
          <a:ln w="12700">
            <a:solidFill>
              <a:srgbClr val="262A30"/>
            </a:solidFill>
            <a:prstDash val="solid"/>
          </a:ln>
        </p:spPr>
        <p:txBody>
          <a:bodyPr/>
          <a:lstStyle/>
          <a:p>
            <a:endParaRPr lang="en-BE"/>
          </a:p>
        </p:txBody>
      </p:sp>
      <p:sp>
        <p:nvSpPr>
          <p:cNvPr id="11" name="Text 9"/>
          <p:cNvSpPr/>
          <p:nvPr/>
        </p:nvSpPr>
        <p:spPr>
          <a:xfrm>
            <a:off x="4892040" y="1965960"/>
            <a:ext cx="1572768" cy="548640"/>
          </a:xfrm>
          <a:prstGeom prst="rect">
            <a:avLst/>
          </a:prstGeom>
          <a:noFill/>
          <a:ln/>
        </p:spPr>
        <p:txBody>
          <a:bodyPr wrap="square" lIns="0" tIns="0" rIns="0" bIns="0" rtlCol="0" anchor="ctr"/>
          <a:lstStyle/>
          <a:p>
            <a:pPr marL="0" indent="0">
              <a:buNone/>
            </a:pPr>
            <a:r>
              <a:rPr lang="en-US" sz="2500" b="1" dirty="0">
                <a:solidFill>
                  <a:srgbClr val="E9A13B"/>
                </a:solidFill>
                <a:latin typeface="Trebuchet MS" pitchFamily="34" charset="0"/>
                <a:ea typeface="Trebuchet MS" pitchFamily="34" charset="-122"/>
                <a:cs typeface="Trebuchet MS" pitchFamily="34" charset="-120"/>
              </a:rPr>
              <a:t>70–72%</a:t>
            </a:r>
            <a:endParaRPr lang="en-US" sz="2500" dirty="0"/>
          </a:p>
        </p:txBody>
      </p:sp>
      <p:sp>
        <p:nvSpPr>
          <p:cNvPr id="12" name="Text 10"/>
          <p:cNvSpPr/>
          <p:nvPr/>
        </p:nvSpPr>
        <p:spPr>
          <a:xfrm>
            <a:off x="4892040" y="2606040"/>
            <a:ext cx="1517904" cy="868680"/>
          </a:xfrm>
          <a:prstGeom prst="rect">
            <a:avLst/>
          </a:prstGeom>
          <a:noFill/>
          <a:ln/>
        </p:spPr>
        <p:txBody>
          <a:bodyPr wrap="square" lIns="0" tIns="0" rIns="0" bIns="0" rtlCol="0" anchor="ctr"/>
          <a:lstStyle/>
          <a:p>
            <a:pPr marL="0" indent="0">
              <a:lnSpc>
                <a:spcPts val="1600"/>
              </a:lnSpc>
              <a:buNone/>
            </a:pPr>
            <a:r>
              <a:rPr lang="en-US" sz="1250" dirty="0">
                <a:solidFill>
                  <a:srgbClr val="9BA1A8"/>
                </a:solidFill>
                <a:latin typeface="Calibri" pitchFamily="34" charset="0"/>
                <a:ea typeface="Calibri" pitchFamily="34" charset="-122"/>
                <a:cs typeface="Calibri" pitchFamily="34" charset="-120"/>
              </a:rPr>
              <a:t>of Europe’s cloud</a:t>
            </a:r>
            <a:endParaRPr lang="en-US" sz="1250" dirty="0"/>
          </a:p>
          <a:p>
            <a:pPr marL="0" indent="0">
              <a:lnSpc>
                <a:spcPts val="1600"/>
              </a:lnSpc>
              <a:buNone/>
            </a:pPr>
            <a:r>
              <a:rPr lang="en-US" sz="1250" dirty="0">
                <a:solidFill>
                  <a:srgbClr val="9BA1A8"/>
                </a:solidFill>
                <a:latin typeface="Calibri" pitchFamily="34" charset="0"/>
                <a:ea typeface="Calibri" pitchFamily="34" charset="-122"/>
                <a:cs typeface="Calibri" pitchFamily="34" charset="-120"/>
              </a:rPr>
              <a:t>market is US-owned</a:t>
            </a:r>
            <a:endParaRPr lang="en-US" sz="1250" dirty="0"/>
          </a:p>
        </p:txBody>
      </p:sp>
      <p:sp>
        <p:nvSpPr>
          <p:cNvPr id="13" name="Shape 11"/>
          <p:cNvSpPr/>
          <p:nvPr/>
        </p:nvSpPr>
        <p:spPr>
          <a:xfrm>
            <a:off x="6812280" y="1783080"/>
            <a:ext cx="1828800" cy="1783080"/>
          </a:xfrm>
          <a:prstGeom prst="rect">
            <a:avLst/>
          </a:prstGeom>
          <a:solidFill>
            <a:srgbClr val="262A30"/>
          </a:solidFill>
          <a:ln w="12700">
            <a:solidFill>
              <a:srgbClr val="262A30"/>
            </a:solidFill>
            <a:prstDash val="solid"/>
          </a:ln>
        </p:spPr>
        <p:txBody>
          <a:bodyPr/>
          <a:lstStyle/>
          <a:p>
            <a:endParaRPr lang="en-BE"/>
          </a:p>
        </p:txBody>
      </p:sp>
      <p:sp>
        <p:nvSpPr>
          <p:cNvPr id="14" name="Text 12"/>
          <p:cNvSpPr/>
          <p:nvPr/>
        </p:nvSpPr>
        <p:spPr>
          <a:xfrm>
            <a:off x="6995160" y="1965960"/>
            <a:ext cx="1572768" cy="548640"/>
          </a:xfrm>
          <a:prstGeom prst="rect">
            <a:avLst/>
          </a:prstGeom>
          <a:noFill/>
          <a:ln/>
        </p:spPr>
        <p:txBody>
          <a:bodyPr wrap="square" lIns="0" tIns="0" rIns="0" bIns="0" rtlCol="0" anchor="ctr"/>
          <a:lstStyle/>
          <a:p>
            <a:pPr marL="0" indent="0">
              <a:buNone/>
            </a:pPr>
            <a:r>
              <a:rPr lang="en-US" sz="2500" b="1" dirty="0">
                <a:solidFill>
                  <a:srgbClr val="E9A13B"/>
                </a:solidFill>
                <a:latin typeface="Trebuchet MS" pitchFamily="34" charset="0"/>
                <a:ea typeface="Trebuchet MS" pitchFamily="34" charset="-122"/>
                <a:cs typeface="Trebuchet MS" pitchFamily="34" charset="-120"/>
              </a:rPr>
              <a:t>$285.9bn</a:t>
            </a:r>
            <a:endParaRPr lang="en-US" sz="2500" dirty="0"/>
          </a:p>
        </p:txBody>
      </p:sp>
      <p:sp>
        <p:nvSpPr>
          <p:cNvPr id="15" name="Text 13"/>
          <p:cNvSpPr/>
          <p:nvPr/>
        </p:nvSpPr>
        <p:spPr>
          <a:xfrm>
            <a:off x="6995160" y="2606040"/>
            <a:ext cx="1517904" cy="868680"/>
          </a:xfrm>
          <a:prstGeom prst="rect">
            <a:avLst/>
          </a:prstGeom>
          <a:noFill/>
          <a:ln/>
        </p:spPr>
        <p:txBody>
          <a:bodyPr wrap="square" lIns="0" tIns="0" rIns="0" bIns="0" rtlCol="0" anchor="ctr"/>
          <a:lstStyle/>
          <a:p>
            <a:pPr marL="0" indent="0">
              <a:lnSpc>
                <a:spcPts val="1600"/>
              </a:lnSpc>
              <a:buNone/>
            </a:pPr>
            <a:r>
              <a:rPr lang="en-US" sz="1250" dirty="0">
                <a:solidFill>
                  <a:srgbClr val="9BA1A8"/>
                </a:solidFill>
                <a:latin typeface="Calibri" pitchFamily="34" charset="0"/>
                <a:ea typeface="Calibri" pitchFamily="34" charset="-122"/>
                <a:cs typeface="Calibri" pitchFamily="34" charset="-120"/>
              </a:rPr>
              <a:t>US private AI</a:t>
            </a:r>
            <a:endParaRPr lang="en-US" sz="1250" dirty="0"/>
          </a:p>
          <a:p>
            <a:pPr marL="0" indent="0">
              <a:lnSpc>
                <a:spcPts val="1600"/>
              </a:lnSpc>
              <a:buNone/>
            </a:pPr>
            <a:r>
              <a:rPr lang="en-US" sz="1250" dirty="0">
                <a:solidFill>
                  <a:srgbClr val="9BA1A8"/>
                </a:solidFill>
                <a:latin typeface="Calibri" pitchFamily="34" charset="0"/>
                <a:ea typeface="Calibri" pitchFamily="34" charset="-122"/>
                <a:cs typeface="Calibri" pitchFamily="34" charset="-120"/>
              </a:rPr>
              <a:t>investment in 2025</a:t>
            </a:r>
            <a:endParaRPr lang="en-US" sz="1250" dirty="0"/>
          </a:p>
        </p:txBody>
      </p:sp>
      <p:sp>
        <p:nvSpPr>
          <p:cNvPr id="16" name="Text 14"/>
          <p:cNvSpPr/>
          <p:nvPr/>
        </p:nvSpPr>
        <p:spPr>
          <a:xfrm>
            <a:off x="502920" y="3767328"/>
            <a:ext cx="8046720" cy="685800"/>
          </a:xfrm>
          <a:prstGeom prst="rect">
            <a:avLst/>
          </a:prstGeom>
          <a:noFill/>
          <a:ln/>
        </p:spPr>
        <p:txBody>
          <a:bodyPr wrap="square" lIns="0" tIns="0" rIns="0" bIns="0" rtlCol="0" anchor="ctr"/>
          <a:lstStyle/>
          <a:p>
            <a:pPr marL="0" indent="0">
              <a:lnSpc>
                <a:spcPts val="2400"/>
              </a:lnSpc>
              <a:buNone/>
            </a:pPr>
            <a:r>
              <a:rPr lang="en-US" sz="1300" dirty="0">
                <a:solidFill>
                  <a:srgbClr val="9BA1A8"/>
                </a:solidFill>
                <a:latin typeface="Calibri" pitchFamily="34" charset="0"/>
                <a:ea typeface="Calibri" pitchFamily="34" charset="-122"/>
                <a:cs typeface="Calibri" pitchFamily="34" charset="-120"/>
              </a:rPr>
              <a:t>For comparison: the US has ~40 foundation models, China ~15. EU AI venture funding runs at €7–8bn a year.</a:t>
            </a:r>
            <a:endParaRPr lang="en-US" sz="1300" dirty="0"/>
          </a:p>
          <a:p>
            <a:pPr marL="0" indent="0">
              <a:lnSpc>
                <a:spcPts val="2400"/>
              </a:lnSpc>
              <a:buNone/>
            </a:pPr>
            <a:r>
              <a:rPr lang="en-US" sz="1600" b="1" dirty="0">
                <a:solidFill>
                  <a:srgbClr val="EDEAE4"/>
                </a:solidFill>
                <a:latin typeface="Calibri" pitchFamily="34" charset="0"/>
                <a:ea typeface="Calibri" pitchFamily="34" charset="-122"/>
                <a:cs typeface="Calibri" pitchFamily="34" charset="-120"/>
              </a:rPr>
              <a:t>That is not a gap. That is a different order of magnitude.</a:t>
            </a:r>
            <a:endParaRPr lang="en-US" sz="1300" dirty="0"/>
          </a:p>
        </p:txBody>
      </p:sp>
      <p:sp>
        <p:nvSpPr>
          <p:cNvPr id="17" name="Text 15"/>
          <p:cNvSpPr/>
          <p:nvPr/>
        </p:nvSpPr>
        <p:spPr>
          <a:xfrm>
            <a:off x="502920" y="4572000"/>
            <a:ext cx="8138160" cy="256032"/>
          </a:xfrm>
          <a:prstGeom prst="rect">
            <a:avLst/>
          </a:prstGeom>
          <a:noFill/>
          <a:ln/>
        </p:spPr>
        <p:txBody>
          <a:bodyPr wrap="square" lIns="0" tIns="0" rIns="0" bIns="0" rtlCol="0" anchor="ctr"/>
          <a:lstStyle/>
          <a:p>
            <a:pPr marL="0" indent="0">
              <a:buNone/>
            </a:pPr>
            <a:r>
              <a:rPr lang="en-US" sz="950" dirty="0">
                <a:solidFill>
                  <a:srgbClr val="9BA1A8"/>
                </a:solidFill>
                <a:latin typeface="Calibri" pitchFamily="34" charset="0"/>
                <a:ea typeface="Calibri" pitchFamily="34" charset="-122"/>
                <a:cs typeface="Calibri" pitchFamily="34" charset="-120"/>
              </a:rPr>
              <a:t>Source: </a:t>
            </a:r>
            <a:r>
              <a:rPr lang="en-US" sz="950" u="sng" dirty="0">
                <a:solidFill>
                  <a:srgbClr val="9BA1A8"/>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Euronews</a:t>
            </a:r>
            <a:r>
              <a:rPr lang="en-US" sz="950" dirty="0">
                <a:solidFill>
                  <a:srgbClr val="9BA1A8"/>
                </a:solidFill>
                <a:latin typeface="Calibri" pitchFamily="34" charset="0"/>
                <a:ea typeface="Calibri" pitchFamily="34" charset="-122"/>
                <a:cs typeface="Calibri" pitchFamily="34" charset="-120"/>
              </a:rPr>
              <a:t>, </a:t>
            </a:r>
            <a:r>
              <a:rPr lang="en-US" sz="950" u="sng" dirty="0">
                <a:solidFill>
                  <a:srgbClr val="9BA1A8"/>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Europe2031.ai</a:t>
            </a:r>
            <a:r>
              <a:rPr lang="en-US" sz="950" dirty="0">
                <a:solidFill>
                  <a:srgbClr val="9BA1A8"/>
                </a:solidFill>
                <a:latin typeface="Calibri" pitchFamily="34" charset="0"/>
                <a:ea typeface="Calibri" pitchFamily="34" charset="-122"/>
                <a:cs typeface="Calibri" pitchFamily="34" charset="-120"/>
              </a:rPr>
              <a:t>, </a:t>
            </a:r>
            <a:r>
              <a:rPr lang="en-US" sz="950" u="sng" dirty="0">
                <a:solidFill>
                  <a:srgbClr val="9BA1A8"/>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Stanford HAI</a:t>
            </a:r>
            <a:r>
              <a:rPr lang="en-US" sz="950" dirty="0">
                <a:solidFill>
                  <a:srgbClr val="9BA1A8"/>
                </a:solidFill>
                <a:latin typeface="Calibri" pitchFamily="34" charset="0"/>
                <a:ea typeface="Calibri" pitchFamily="34" charset="-122"/>
                <a:cs typeface="Calibri" pitchFamily="34" charset="-120"/>
              </a:rPr>
              <a:t>, </a:t>
            </a:r>
            <a:r>
              <a:rPr lang="en-US" sz="950" u="sng" dirty="0">
                <a:solidFill>
                  <a:srgbClr val="9BA1A8"/>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Data Center Dynamics</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THE COMFORTABLE EXCUSE</a:t>
            </a:r>
            <a:endParaRPr lang="en-US" sz="1100" dirty="0"/>
          </a:p>
        </p:txBody>
      </p:sp>
      <p:sp>
        <p:nvSpPr>
          <p:cNvPr id="3" name="Text 1"/>
          <p:cNvSpPr/>
          <p:nvPr/>
        </p:nvSpPr>
        <p:spPr>
          <a:xfrm>
            <a:off x="502920" y="749808"/>
            <a:ext cx="7863840" cy="914400"/>
          </a:xfrm>
          <a:prstGeom prst="rect">
            <a:avLst/>
          </a:prstGeom>
          <a:noFill/>
          <a:ln/>
        </p:spPr>
        <p:txBody>
          <a:bodyPr wrap="square" lIns="0" tIns="0" rIns="0" bIns="0" rtlCol="0" anchor="t"/>
          <a:lstStyle/>
          <a:p>
            <a:pPr marL="0" indent="0">
              <a:lnSpc>
                <a:spcPts val="4400"/>
              </a:lnSpc>
              <a:buNone/>
            </a:pPr>
            <a:r>
              <a:rPr lang="en-US" sz="3800" b="1" dirty="0">
                <a:solidFill>
                  <a:srgbClr val="EDEAE4"/>
                </a:solidFill>
                <a:latin typeface="Trebuchet MS" pitchFamily="34" charset="0"/>
                <a:ea typeface="Trebuchet MS" pitchFamily="34" charset="-122"/>
                <a:cs typeface="Trebuchet MS" pitchFamily="34" charset="-120"/>
              </a:rPr>
              <a:t>And it is not a talent problem</a:t>
            </a:r>
            <a:endParaRPr lang="en-US" sz="3800" dirty="0"/>
          </a:p>
        </p:txBody>
      </p:sp>
      <p:sp>
        <p:nvSpPr>
          <p:cNvPr id="4" name="Text 2"/>
          <p:cNvSpPr/>
          <p:nvPr/>
        </p:nvSpPr>
        <p:spPr>
          <a:xfrm>
            <a:off x="502920" y="1874520"/>
            <a:ext cx="3840480" cy="822960"/>
          </a:xfrm>
          <a:prstGeom prst="rect">
            <a:avLst/>
          </a:prstGeom>
          <a:noFill/>
          <a:ln/>
        </p:spPr>
        <p:txBody>
          <a:bodyPr wrap="square" lIns="0" tIns="0" rIns="0" bIns="0" rtlCol="0" anchor="ctr"/>
          <a:lstStyle/>
          <a:p>
            <a:pPr marL="0" indent="0">
              <a:buNone/>
            </a:pPr>
            <a:r>
              <a:rPr lang="en-US" sz="6000" b="1" dirty="0">
                <a:solidFill>
                  <a:srgbClr val="E9A13B"/>
                </a:solidFill>
                <a:latin typeface="Trebuchet MS" pitchFamily="34" charset="0"/>
                <a:ea typeface="Trebuchet MS" pitchFamily="34" charset="-122"/>
                <a:cs typeface="Trebuchet MS" pitchFamily="34" charset="-120"/>
              </a:rPr>
              <a:t>~30%</a:t>
            </a:r>
            <a:endParaRPr lang="en-US" sz="6000" dirty="0"/>
          </a:p>
        </p:txBody>
      </p:sp>
      <p:sp>
        <p:nvSpPr>
          <p:cNvPr id="5" name="Text 3"/>
          <p:cNvSpPr/>
          <p:nvPr/>
        </p:nvSpPr>
        <p:spPr>
          <a:xfrm>
            <a:off x="502920" y="2788920"/>
            <a:ext cx="3657600" cy="731520"/>
          </a:xfrm>
          <a:prstGeom prst="rect">
            <a:avLst/>
          </a:prstGeom>
          <a:noFill/>
          <a:ln/>
        </p:spPr>
        <p:txBody>
          <a:bodyPr wrap="square" lIns="0" tIns="0" rIns="0" bIns="0" rtlCol="0" anchor="ctr"/>
          <a:lstStyle/>
          <a:p>
            <a:pPr marL="0" indent="0">
              <a:lnSpc>
                <a:spcPts val="2000"/>
              </a:lnSpc>
              <a:buNone/>
            </a:pPr>
            <a:r>
              <a:rPr lang="en-US" sz="1450" dirty="0">
                <a:solidFill>
                  <a:srgbClr val="9BA1A8"/>
                </a:solidFill>
                <a:latin typeface="Calibri" pitchFamily="34" charset="0"/>
                <a:ea typeface="Calibri" pitchFamily="34" charset="-122"/>
                <a:cs typeface="Calibri" pitchFamily="34" charset="-120"/>
              </a:rPr>
              <a:t>more AI professionals per capita</a:t>
            </a:r>
            <a:endParaRPr lang="en-US" sz="1450" dirty="0"/>
          </a:p>
          <a:p>
            <a:pPr marL="0" indent="0">
              <a:lnSpc>
                <a:spcPts val="2000"/>
              </a:lnSpc>
              <a:buNone/>
            </a:pPr>
            <a:r>
              <a:rPr lang="en-US" sz="1450" dirty="0">
                <a:solidFill>
                  <a:srgbClr val="9BA1A8"/>
                </a:solidFill>
                <a:latin typeface="Calibri" pitchFamily="34" charset="0"/>
                <a:ea typeface="Calibri" pitchFamily="34" charset="-122"/>
                <a:cs typeface="Calibri" pitchFamily="34" charset="-120"/>
              </a:rPr>
              <a:t>than the United States</a:t>
            </a:r>
            <a:endParaRPr lang="en-US" sz="1450" dirty="0"/>
          </a:p>
        </p:txBody>
      </p:sp>
      <p:sp>
        <p:nvSpPr>
          <p:cNvPr id="6" name="Text 4"/>
          <p:cNvSpPr/>
          <p:nvPr/>
        </p:nvSpPr>
        <p:spPr>
          <a:xfrm>
            <a:off x="4663440" y="1874520"/>
            <a:ext cx="3840480" cy="822960"/>
          </a:xfrm>
          <a:prstGeom prst="rect">
            <a:avLst/>
          </a:prstGeom>
          <a:noFill/>
          <a:ln/>
        </p:spPr>
        <p:txBody>
          <a:bodyPr wrap="square" lIns="0" tIns="0" rIns="0" bIns="0" rtlCol="0" anchor="ctr"/>
          <a:lstStyle/>
          <a:p>
            <a:pPr marL="0" indent="0">
              <a:buNone/>
            </a:pPr>
            <a:r>
              <a:rPr lang="en-US" sz="6000" b="1" dirty="0">
                <a:solidFill>
                  <a:srgbClr val="E9A13B"/>
                </a:solidFill>
                <a:latin typeface="Trebuchet MS" pitchFamily="34" charset="0"/>
                <a:ea typeface="Trebuchet MS" pitchFamily="34" charset="-122"/>
                <a:cs typeface="Trebuchet MS" pitchFamily="34" charset="-120"/>
              </a:rPr>
              <a:t>3 in 4</a:t>
            </a:r>
            <a:endParaRPr lang="en-US" sz="6000" dirty="0"/>
          </a:p>
        </p:txBody>
      </p:sp>
      <p:sp>
        <p:nvSpPr>
          <p:cNvPr id="7" name="Text 5"/>
          <p:cNvSpPr/>
          <p:nvPr/>
        </p:nvSpPr>
        <p:spPr>
          <a:xfrm>
            <a:off x="4663440" y="2788920"/>
            <a:ext cx="3657600" cy="731520"/>
          </a:xfrm>
          <a:prstGeom prst="rect">
            <a:avLst/>
          </a:prstGeom>
          <a:noFill/>
          <a:ln/>
        </p:spPr>
        <p:txBody>
          <a:bodyPr wrap="square" lIns="0" tIns="0" rIns="0" bIns="0" rtlCol="0" anchor="ctr"/>
          <a:lstStyle/>
          <a:p>
            <a:pPr marL="0" indent="0">
              <a:lnSpc>
                <a:spcPts val="2000"/>
              </a:lnSpc>
              <a:buNone/>
            </a:pPr>
            <a:r>
              <a:rPr lang="en-US" sz="1450" dirty="0">
                <a:solidFill>
                  <a:srgbClr val="9BA1A8"/>
                </a:solidFill>
                <a:latin typeface="Calibri" pitchFamily="34" charset="0"/>
                <a:ea typeface="Calibri" pitchFamily="34" charset="-122"/>
                <a:cs typeface="Calibri" pitchFamily="34" charset="-120"/>
              </a:rPr>
              <a:t>European AI PhDs who go to a US</a:t>
            </a:r>
            <a:endParaRPr lang="en-US" sz="1450" dirty="0"/>
          </a:p>
          <a:p>
            <a:pPr marL="0" indent="0">
              <a:lnSpc>
                <a:spcPts val="2000"/>
              </a:lnSpc>
              <a:buNone/>
            </a:pPr>
            <a:r>
              <a:rPr lang="en-US" sz="1450" dirty="0">
                <a:solidFill>
                  <a:srgbClr val="9BA1A8"/>
                </a:solidFill>
                <a:latin typeface="Calibri" pitchFamily="34" charset="0"/>
                <a:ea typeface="Calibri" pitchFamily="34" charset="-122"/>
                <a:cs typeface="Calibri" pitchFamily="34" charset="-120"/>
              </a:rPr>
              <a:t>university are still there five years later</a:t>
            </a:r>
            <a:endParaRPr lang="en-US" sz="1450" dirty="0"/>
          </a:p>
        </p:txBody>
      </p:sp>
      <p:sp>
        <p:nvSpPr>
          <p:cNvPr id="8" name="Text 6"/>
          <p:cNvSpPr/>
          <p:nvPr/>
        </p:nvSpPr>
        <p:spPr>
          <a:xfrm>
            <a:off x="502920" y="3886200"/>
            <a:ext cx="7863840" cy="365760"/>
          </a:xfrm>
          <a:prstGeom prst="rect">
            <a:avLst/>
          </a:prstGeom>
          <a:noFill/>
          <a:ln/>
        </p:spPr>
        <p:txBody>
          <a:bodyPr wrap="square" lIns="0" tIns="0" rIns="0" bIns="0" rtlCol="0" anchor="ctr"/>
          <a:lstStyle/>
          <a:p>
            <a:pPr marL="0" indent="0">
              <a:buNone/>
            </a:pPr>
            <a:r>
              <a:rPr lang="en-US" sz="1600" b="1" dirty="0">
                <a:solidFill>
                  <a:srgbClr val="EDEAE4"/>
                </a:solidFill>
                <a:latin typeface="Calibri" pitchFamily="34" charset="0"/>
                <a:ea typeface="Calibri" pitchFamily="34" charset="-122"/>
                <a:cs typeface="Calibri" pitchFamily="34" charset="-120"/>
              </a:rPr>
              <a:t>We are not failing to produce talent. We are failing to give it something to build.</a:t>
            </a:r>
            <a:endParaRPr lang="en-US" sz="1600" dirty="0"/>
          </a:p>
        </p:txBody>
      </p:sp>
      <p:sp>
        <p:nvSpPr>
          <p:cNvPr id="9" name="Text 7"/>
          <p:cNvSpPr/>
          <p:nvPr/>
        </p:nvSpPr>
        <p:spPr>
          <a:xfrm>
            <a:off x="502920" y="4572000"/>
            <a:ext cx="8138160" cy="256032"/>
          </a:xfrm>
          <a:prstGeom prst="rect">
            <a:avLst/>
          </a:prstGeom>
          <a:noFill/>
          <a:ln/>
        </p:spPr>
        <p:txBody>
          <a:bodyPr wrap="square" lIns="0" tIns="0" rIns="0" bIns="0" rtlCol="0" anchor="ctr"/>
          <a:lstStyle/>
          <a:p>
            <a:pPr marL="0" indent="0">
              <a:buNone/>
            </a:pPr>
            <a:r>
              <a:rPr lang="en-US" sz="950" dirty="0">
                <a:solidFill>
                  <a:srgbClr val="9BA1A8"/>
                </a:solidFill>
                <a:latin typeface="Calibri" pitchFamily="34" charset="0"/>
                <a:ea typeface="Calibri" pitchFamily="34" charset="-122"/>
                <a:cs typeface="Calibri" pitchFamily="34" charset="-120"/>
              </a:rPr>
              <a:t>Source: </a:t>
            </a:r>
            <a:r>
              <a:rPr lang="en-US" sz="950" u="sng" dirty="0">
                <a:solidFill>
                  <a:srgbClr val="9BA1A8"/>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Euronews</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THE TRAP</a:t>
            </a:r>
            <a:endParaRPr lang="en-US" sz="1100" dirty="0"/>
          </a:p>
        </p:txBody>
      </p:sp>
      <p:sp>
        <p:nvSpPr>
          <p:cNvPr id="3" name="Text 1"/>
          <p:cNvSpPr/>
          <p:nvPr/>
        </p:nvSpPr>
        <p:spPr>
          <a:xfrm>
            <a:off x="502920" y="749808"/>
            <a:ext cx="7863840" cy="1691640"/>
          </a:xfrm>
          <a:prstGeom prst="rect">
            <a:avLst/>
          </a:prstGeom>
          <a:noFill/>
          <a:ln/>
        </p:spPr>
        <p:txBody>
          <a:bodyPr wrap="square" lIns="0" tIns="0" rIns="0" bIns="0" rtlCol="0" anchor="t"/>
          <a:lstStyle/>
          <a:p>
            <a:pPr marL="0" indent="0">
              <a:lnSpc>
                <a:spcPts val="4200"/>
              </a:lnSpc>
              <a:buNone/>
            </a:pPr>
            <a:r>
              <a:rPr lang="en-US" sz="3400" b="1" dirty="0">
                <a:solidFill>
                  <a:srgbClr val="EDEAE4"/>
                </a:solidFill>
                <a:latin typeface="Trebuchet MS" pitchFamily="34" charset="0"/>
                <a:ea typeface="Trebuchet MS" pitchFamily="34" charset="-122"/>
                <a:cs typeface="Trebuchet MS" pitchFamily="34" charset="-120"/>
              </a:rPr>
              <a:t>If we define the race as</a:t>
            </a:r>
            <a:endParaRPr lang="en-US" sz="3400" dirty="0"/>
          </a:p>
          <a:p>
            <a:pPr marL="0" indent="0">
              <a:lnSpc>
                <a:spcPts val="4200"/>
              </a:lnSpc>
              <a:buNone/>
            </a:pPr>
            <a:r>
              <a:rPr lang="en-US" sz="3400" b="1" dirty="0">
                <a:solidFill>
                  <a:srgbClr val="EDEAE4"/>
                </a:solidFill>
                <a:latin typeface="Trebuchet MS" pitchFamily="34" charset="0"/>
                <a:ea typeface="Trebuchet MS" pitchFamily="34" charset="-122"/>
                <a:cs typeface="Trebuchet MS" pitchFamily="34" charset="-120"/>
              </a:rPr>
              <a:t>frontier models, we have</a:t>
            </a:r>
            <a:endParaRPr lang="en-US" sz="3400" dirty="0"/>
          </a:p>
          <a:p>
            <a:pPr marL="0" indent="0">
              <a:lnSpc>
                <a:spcPts val="4200"/>
              </a:lnSpc>
              <a:buNone/>
            </a:pPr>
            <a:r>
              <a:rPr lang="en-US" sz="3400" b="1" dirty="0">
                <a:solidFill>
                  <a:srgbClr val="EDEAE4"/>
                </a:solidFill>
                <a:latin typeface="Trebuchet MS" pitchFamily="34" charset="0"/>
                <a:ea typeface="Trebuchet MS" pitchFamily="34" charset="-122"/>
                <a:cs typeface="Trebuchet MS" pitchFamily="34" charset="-120"/>
              </a:rPr>
              <a:t>already lost it — and we </a:t>
            </a:r>
            <a:r>
              <a:rPr lang="en-US" sz="3400" b="1" dirty="0">
                <a:solidFill>
                  <a:srgbClr val="E9A13B"/>
                </a:solidFill>
                <a:latin typeface="Trebuchet MS" pitchFamily="34" charset="0"/>
                <a:ea typeface="Trebuchet MS" pitchFamily="34" charset="-122"/>
                <a:cs typeface="Trebuchet MS" pitchFamily="34" charset="-120"/>
              </a:rPr>
              <a:t>chose</a:t>
            </a:r>
            <a:r>
              <a:rPr lang="en-US" sz="3400" b="1" dirty="0">
                <a:solidFill>
                  <a:srgbClr val="EDEAE4"/>
                </a:solidFill>
                <a:latin typeface="Trebuchet MS" pitchFamily="34" charset="0"/>
                <a:ea typeface="Trebuchet MS" pitchFamily="34" charset="-122"/>
                <a:cs typeface="Trebuchet MS" pitchFamily="34" charset="-120"/>
              </a:rPr>
              <a:t> to.</a:t>
            </a:r>
            <a:endParaRPr lang="en-US" sz="3400" dirty="0"/>
          </a:p>
        </p:txBody>
      </p:sp>
      <p:sp>
        <p:nvSpPr>
          <p:cNvPr id="4" name="Text 2"/>
          <p:cNvSpPr/>
          <p:nvPr/>
        </p:nvSpPr>
        <p:spPr>
          <a:xfrm>
            <a:off x="502920" y="2606040"/>
            <a:ext cx="1371600" cy="292608"/>
          </a:xfrm>
          <a:prstGeom prst="rect">
            <a:avLst/>
          </a:prstGeom>
          <a:noFill/>
          <a:ln/>
        </p:spPr>
        <p:txBody>
          <a:bodyPr wrap="square" lIns="0" tIns="0" rIns="0" bIns="0" rtlCol="0" anchor="ctr"/>
          <a:lstStyle/>
          <a:p>
            <a:pPr marL="0" indent="0">
              <a:buNone/>
            </a:pPr>
            <a:r>
              <a:rPr lang="en-US" sz="1400" b="1" dirty="0">
                <a:solidFill>
                  <a:srgbClr val="EDEAE4"/>
                </a:solidFill>
                <a:latin typeface="Calibri" pitchFamily="34" charset="0"/>
                <a:ea typeface="Calibri" pitchFamily="34" charset="-122"/>
                <a:cs typeface="Calibri" pitchFamily="34" charset="-120"/>
              </a:rPr>
              <a:t>Hardware</a:t>
            </a:r>
            <a:endParaRPr lang="en-US" sz="1400" dirty="0"/>
          </a:p>
        </p:txBody>
      </p:sp>
      <p:sp>
        <p:nvSpPr>
          <p:cNvPr id="5" name="Text 3"/>
          <p:cNvSpPr/>
          <p:nvPr/>
        </p:nvSpPr>
        <p:spPr>
          <a:xfrm>
            <a:off x="1965960" y="2606040"/>
            <a:ext cx="3291840" cy="384048"/>
          </a:xfrm>
          <a:prstGeom prst="rect">
            <a:avLst/>
          </a:prstGeom>
          <a:noFill/>
          <a:ln/>
        </p:spPr>
        <p:txBody>
          <a:bodyPr wrap="square" lIns="0" tIns="0" rIns="0" bIns="0" rtlCol="0" anchor="ctr"/>
          <a:lstStyle/>
          <a:p>
            <a:pPr marL="0" indent="0">
              <a:buNone/>
            </a:pPr>
            <a:r>
              <a:rPr lang="en-US" sz="1400" dirty="0">
                <a:solidFill>
                  <a:srgbClr val="9BA1A8"/>
                </a:solidFill>
                <a:latin typeface="Calibri" pitchFamily="34" charset="0"/>
                <a:ea typeface="Calibri" pitchFamily="34" charset="-122"/>
                <a:cs typeface="Calibri" pitchFamily="34" charset="-120"/>
              </a:rPr>
              <a:t>Accelerators are not made in Europe.</a:t>
            </a:r>
            <a:endParaRPr lang="en-US" sz="1400" dirty="0"/>
          </a:p>
        </p:txBody>
      </p:sp>
      <p:sp>
        <p:nvSpPr>
          <p:cNvPr id="6" name="Text 4"/>
          <p:cNvSpPr/>
          <p:nvPr/>
        </p:nvSpPr>
        <p:spPr>
          <a:xfrm>
            <a:off x="502920" y="3154680"/>
            <a:ext cx="1371600" cy="292608"/>
          </a:xfrm>
          <a:prstGeom prst="rect">
            <a:avLst/>
          </a:prstGeom>
          <a:noFill/>
          <a:ln/>
        </p:spPr>
        <p:txBody>
          <a:bodyPr wrap="square" lIns="0" tIns="0" rIns="0" bIns="0" rtlCol="0" anchor="ctr"/>
          <a:lstStyle/>
          <a:p>
            <a:pPr marL="0" indent="0">
              <a:buNone/>
            </a:pPr>
            <a:r>
              <a:rPr lang="en-US" sz="1400" b="1" dirty="0">
                <a:solidFill>
                  <a:srgbClr val="EDEAE4"/>
                </a:solidFill>
                <a:latin typeface="Calibri" pitchFamily="34" charset="0"/>
                <a:ea typeface="Calibri" pitchFamily="34" charset="-122"/>
                <a:cs typeface="Calibri" pitchFamily="34" charset="-120"/>
              </a:rPr>
              <a:t>Energy</a:t>
            </a:r>
            <a:endParaRPr lang="en-US" sz="1400" dirty="0"/>
          </a:p>
        </p:txBody>
      </p:sp>
      <p:sp>
        <p:nvSpPr>
          <p:cNvPr id="7" name="Text 5"/>
          <p:cNvSpPr/>
          <p:nvPr/>
        </p:nvSpPr>
        <p:spPr>
          <a:xfrm>
            <a:off x="1965960" y="3154680"/>
            <a:ext cx="3291840" cy="384048"/>
          </a:xfrm>
          <a:prstGeom prst="rect">
            <a:avLst/>
          </a:prstGeom>
          <a:noFill/>
          <a:ln/>
        </p:spPr>
        <p:txBody>
          <a:bodyPr wrap="square" lIns="0" tIns="0" rIns="0" bIns="0" rtlCol="0" anchor="ctr"/>
          <a:lstStyle/>
          <a:p>
            <a:pPr marL="0" indent="0">
              <a:buNone/>
            </a:pPr>
            <a:r>
              <a:rPr lang="en-US" sz="1400" dirty="0">
                <a:solidFill>
                  <a:srgbClr val="9BA1A8"/>
                </a:solidFill>
                <a:latin typeface="Calibri" pitchFamily="34" charset="0"/>
                <a:ea typeface="Calibri" pitchFamily="34" charset="-122"/>
                <a:cs typeface="Calibri" pitchFamily="34" charset="-120"/>
              </a:rPr>
              <a:t>Costs industry 1.5–3× US prices.</a:t>
            </a:r>
            <a:endParaRPr lang="en-US" sz="1400" dirty="0"/>
          </a:p>
        </p:txBody>
      </p:sp>
      <p:sp>
        <p:nvSpPr>
          <p:cNvPr id="8" name="Text 6"/>
          <p:cNvSpPr/>
          <p:nvPr/>
        </p:nvSpPr>
        <p:spPr>
          <a:xfrm>
            <a:off x="502920" y="3703320"/>
            <a:ext cx="1371600" cy="292608"/>
          </a:xfrm>
          <a:prstGeom prst="rect">
            <a:avLst/>
          </a:prstGeom>
          <a:noFill/>
          <a:ln/>
        </p:spPr>
        <p:txBody>
          <a:bodyPr wrap="square" lIns="0" tIns="0" rIns="0" bIns="0" rtlCol="0" anchor="ctr"/>
          <a:lstStyle/>
          <a:p>
            <a:pPr marL="0" indent="0">
              <a:buNone/>
            </a:pPr>
            <a:r>
              <a:rPr lang="en-US" sz="1400" b="1" dirty="0">
                <a:solidFill>
                  <a:srgbClr val="EDEAE4"/>
                </a:solidFill>
                <a:latin typeface="Calibri" pitchFamily="34" charset="0"/>
                <a:ea typeface="Calibri" pitchFamily="34" charset="-122"/>
                <a:cs typeface="Calibri" pitchFamily="34" charset="-120"/>
              </a:rPr>
              <a:t>Capital</a:t>
            </a:r>
            <a:endParaRPr lang="en-US" sz="1400" dirty="0"/>
          </a:p>
        </p:txBody>
      </p:sp>
      <p:sp>
        <p:nvSpPr>
          <p:cNvPr id="9" name="Text 7"/>
          <p:cNvSpPr/>
          <p:nvPr/>
        </p:nvSpPr>
        <p:spPr>
          <a:xfrm>
            <a:off x="1965960" y="3703320"/>
            <a:ext cx="3291840" cy="384048"/>
          </a:xfrm>
          <a:prstGeom prst="rect">
            <a:avLst/>
          </a:prstGeom>
          <a:noFill/>
          <a:ln/>
        </p:spPr>
        <p:txBody>
          <a:bodyPr wrap="square" lIns="0" tIns="0" rIns="0" bIns="0" rtlCol="0" anchor="ctr"/>
          <a:lstStyle/>
          <a:p>
            <a:pPr marL="0" indent="0">
              <a:buNone/>
            </a:pPr>
            <a:r>
              <a:rPr lang="en-US" sz="1400" dirty="0">
                <a:solidFill>
                  <a:srgbClr val="9BA1A8"/>
                </a:solidFill>
                <a:latin typeface="Calibri" pitchFamily="34" charset="0"/>
                <a:ea typeface="Calibri" pitchFamily="34" charset="-122"/>
                <a:cs typeface="Calibri" pitchFamily="34" charset="-120"/>
              </a:rPr>
              <a:t>An order of magnitude smaller.</a:t>
            </a:r>
            <a:endParaRPr lang="en-US" sz="1400" dirty="0"/>
          </a:p>
        </p:txBody>
      </p:sp>
      <p:sp>
        <p:nvSpPr>
          <p:cNvPr id="10" name="Shape 8"/>
          <p:cNvSpPr/>
          <p:nvPr/>
        </p:nvSpPr>
        <p:spPr>
          <a:xfrm>
            <a:off x="5623560" y="2542032"/>
            <a:ext cx="3017520" cy="1691640"/>
          </a:xfrm>
          <a:prstGeom prst="rect">
            <a:avLst/>
          </a:prstGeom>
          <a:solidFill>
            <a:srgbClr val="262A30"/>
          </a:solidFill>
          <a:ln w="12700">
            <a:solidFill>
              <a:srgbClr val="262A30"/>
            </a:solidFill>
            <a:prstDash val="solid"/>
          </a:ln>
        </p:spPr>
        <p:txBody>
          <a:bodyPr/>
          <a:lstStyle/>
          <a:p>
            <a:endParaRPr lang="en-BE"/>
          </a:p>
        </p:txBody>
      </p:sp>
      <p:sp>
        <p:nvSpPr>
          <p:cNvPr id="11" name="Text 9"/>
          <p:cNvSpPr/>
          <p:nvPr/>
        </p:nvSpPr>
        <p:spPr>
          <a:xfrm>
            <a:off x="5870448" y="2724912"/>
            <a:ext cx="2560320" cy="1371600"/>
          </a:xfrm>
          <a:prstGeom prst="rect">
            <a:avLst/>
          </a:prstGeom>
          <a:noFill/>
          <a:ln/>
        </p:spPr>
        <p:txBody>
          <a:bodyPr wrap="square" lIns="0" tIns="0" rIns="0" bIns="0" rtlCol="0" anchor="ctr"/>
          <a:lstStyle/>
          <a:p>
            <a:pPr marL="0" indent="0">
              <a:lnSpc>
                <a:spcPts val="1800"/>
              </a:lnSpc>
              <a:buNone/>
            </a:pPr>
            <a:r>
              <a:rPr lang="en-US" sz="1300" dirty="0">
                <a:solidFill>
                  <a:srgbClr val="9BA1A8"/>
                </a:solidFill>
                <a:latin typeface="Calibri" pitchFamily="34" charset="0"/>
                <a:ea typeface="Calibri" pitchFamily="34" charset="-122"/>
                <a:cs typeface="Calibri" pitchFamily="34" charset="-120"/>
              </a:rPr>
              <a:t>Mistral raised $830m in debt this March for ~13,800 GPUs without diluting equity — one of the smartest financing moves in European tech. I want them to win.</a:t>
            </a:r>
            <a:endParaRPr lang="en-US" sz="1300" dirty="0"/>
          </a:p>
        </p:txBody>
      </p:sp>
      <p:sp>
        <p:nvSpPr>
          <p:cNvPr id="12" name="Text 10"/>
          <p:cNvSpPr/>
          <p:nvPr/>
        </p:nvSpPr>
        <p:spPr>
          <a:xfrm>
            <a:off x="502920" y="4572000"/>
            <a:ext cx="8138160" cy="256032"/>
          </a:xfrm>
          <a:prstGeom prst="rect">
            <a:avLst/>
          </a:prstGeom>
          <a:noFill/>
          <a:ln/>
        </p:spPr>
        <p:txBody>
          <a:bodyPr wrap="square" lIns="0" tIns="0" rIns="0" bIns="0" rtlCol="0" anchor="ctr"/>
          <a:lstStyle/>
          <a:p>
            <a:pPr marL="0" indent="0">
              <a:buNone/>
            </a:pPr>
            <a:r>
              <a:rPr lang="en-US" sz="950" dirty="0">
                <a:solidFill>
                  <a:srgbClr val="9BA1A8"/>
                </a:solidFill>
                <a:latin typeface="Calibri" pitchFamily="34" charset="0"/>
                <a:ea typeface="Calibri" pitchFamily="34" charset="-122"/>
                <a:cs typeface="Calibri" pitchFamily="34" charset="-120"/>
              </a:rPr>
              <a:t>Source: </a:t>
            </a:r>
            <a:r>
              <a:rPr lang="en-US" sz="950" u="sng" dirty="0">
                <a:solidFill>
                  <a:srgbClr val="9BA1A8"/>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Le Grand Continent</a:t>
            </a:r>
            <a:r>
              <a:rPr lang="en-US" sz="950" dirty="0">
                <a:solidFill>
                  <a:srgbClr val="9BA1A8"/>
                </a:solidFill>
                <a:latin typeface="Calibri" pitchFamily="34" charset="0"/>
                <a:ea typeface="Calibri" pitchFamily="34" charset="-122"/>
                <a:cs typeface="Calibri" pitchFamily="34" charset="-120"/>
              </a:rPr>
              <a:t>, </a:t>
            </a:r>
            <a:r>
              <a:rPr lang="en-US" sz="950" u="sng" dirty="0">
                <a:solidFill>
                  <a:srgbClr val="9BA1A8"/>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Tech Insider</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THE REAL BOTTLENECK</a:t>
            </a:r>
            <a:endParaRPr lang="en-US" sz="1100" dirty="0"/>
          </a:p>
        </p:txBody>
      </p:sp>
      <p:sp>
        <p:nvSpPr>
          <p:cNvPr id="3" name="Text 1"/>
          <p:cNvSpPr/>
          <p:nvPr/>
        </p:nvSpPr>
        <p:spPr>
          <a:xfrm>
            <a:off x="502920" y="749808"/>
            <a:ext cx="7863840" cy="914400"/>
          </a:xfrm>
          <a:prstGeom prst="rect">
            <a:avLst/>
          </a:prstGeom>
          <a:noFill/>
          <a:ln/>
        </p:spPr>
        <p:txBody>
          <a:bodyPr wrap="square" lIns="0" tIns="0" rIns="0" bIns="0" rtlCol="0" anchor="t"/>
          <a:lstStyle/>
          <a:p>
            <a:pPr marL="0" indent="0">
              <a:lnSpc>
                <a:spcPts val="4400"/>
              </a:lnSpc>
              <a:buNone/>
            </a:pPr>
            <a:r>
              <a:rPr lang="en-US" sz="3800" b="1" dirty="0">
                <a:solidFill>
                  <a:srgbClr val="EDEAE4"/>
                </a:solidFill>
                <a:latin typeface="Trebuchet MS" pitchFamily="34" charset="0"/>
                <a:ea typeface="Trebuchet MS" pitchFamily="34" charset="-122"/>
                <a:cs typeface="Trebuchet MS" pitchFamily="34" charset="-120"/>
              </a:rPr>
              <a:t>Where the value is actually lost</a:t>
            </a:r>
            <a:endParaRPr lang="en-US" sz="3800" dirty="0"/>
          </a:p>
        </p:txBody>
      </p:sp>
      <p:sp>
        <p:nvSpPr>
          <p:cNvPr id="4" name="Shape 2"/>
          <p:cNvSpPr/>
          <p:nvPr/>
        </p:nvSpPr>
        <p:spPr>
          <a:xfrm>
            <a:off x="502920" y="1783080"/>
            <a:ext cx="3931920" cy="1965960"/>
          </a:xfrm>
          <a:prstGeom prst="rect">
            <a:avLst/>
          </a:prstGeom>
          <a:solidFill>
            <a:srgbClr val="262A30"/>
          </a:solidFill>
          <a:ln w="12700">
            <a:solidFill>
              <a:srgbClr val="262A30"/>
            </a:solidFill>
            <a:prstDash val="solid"/>
          </a:ln>
        </p:spPr>
        <p:txBody>
          <a:bodyPr/>
          <a:lstStyle/>
          <a:p>
            <a:endParaRPr lang="en-BE"/>
          </a:p>
        </p:txBody>
      </p:sp>
      <p:sp>
        <p:nvSpPr>
          <p:cNvPr id="5" name="Text 3"/>
          <p:cNvSpPr/>
          <p:nvPr/>
        </p:nvSpPr>
        <p:spPr>
          <a:xfrm>
            <a:off x="777240" y="1938528"/>
            <a:ext cx="3383280" cy="685800"/>
          </a:xfrm>
          <a:prstGeom prst="rect">
            <a:avLst/>
          </a:prstGeom>
          <a:noFill/>
          <a:ln/>
        </p:spPr>
        <p:txBody>
          <a:bodyPr wrap="square" lIns="0" tIns="0" rIns="0" bIns="0" rtlCol="0" anchor="ctr"/>
          <a:lstStyle/>
          <a:p>
            <a:pPr marL="0" indent="0">
              <a:buNone/>
            </a:pPr>
            <a:r>
              <a:rPr lang="en-US" sz="5000" b="1" dirty="0">
                <a:solidFill>
                  <a:srgbClr val="E9A13B"/>
                </a:solidFill>
                <a:latin typeface="Trebuchet MS" pitchFamily="34" charset="0"/>
                <a:ea typeface="Trebuchet MS" pitchFamily="34" charset="-122"/>
                <a:cs typeface="Trebuchet MS" pitchFamily="34" charset="-120"/>
              </a:rPr>
              <a:t>95%</a:t>
            </a:r>
            <a:endParaRPr lang="en-US" sz="5000" dirty="0"/>
          </a:p>
        </p:txBody>
      </p:sp>
      <p:sp>
        <p:nvSpPr>
          <p:cNvPr id="6" name="Text 4"/>
          <p:cNvSpPr/>
          <p:nvPr/>
        </p:nvSpPr>
        <p:spPr>
          <a:xfrm>
            <a:off x="777240" y="2697480"/>
            <a:ext cx="3383280" cy="640080"/>
          </a:xfrm>
          <a:prstGeom prst="rect">
            <a:avLst/>
          </a:prstGeom>
          <a:noFill/>
          <a:ln/>
        </p:spPr>
        <p:txBody>
          <a:bodyPr wrap="square" lIns="0" tIns="0" rIns="0" bIns="0" rtlCol="0" anchor="ctr"/>
          <a:lstStyle/>
          <a:p>
            <a:pPr marL="0" indent="0">
              <a:lnSpc>
                <a:spcPts val="1900"/>
              </a:lnSpc>
              <a:buNone/>
            </a:pPr>
            <a:r>
              <a:rPr lang="en-US" sz="1400" dirty="0">
                <a:solidFill>
                  <a:srgbClr val="EDEAE4"/>
                </a:solidFill>
                <a:latin typeface="Calibri" pitchFamily="34" charset="0"/>
                <a:ea typeface="Calibri" pitchFamily="34" charset="-122"/>
                <a:cs typeface="Calibri" pitchFamily="34" charset="-120"/>
              </a:rPr>
              <a:t>of enterprise generative-AI pilots deliver</a:t>
            </a:r>
            <a:endParaRPr lang="en-US" sz="1400" dirty="0"/>
          </a:p>
          <a:p>
            <a:pPr marL="0" indent="0">
              <a:lnSpc>
                <a:spcPts val="1900"/>
              </a:lnSpc>
              <a:buNone/>
            </a:pPr>
            <a:r>
              <a:rPr lang="en-US" sz="1400" dirty="0">
                <a:solidFill>
                  <a:srgbClr val="EDEAE4"/>
                </a:solidFill>
                <a:latin typeface="Calibri" pitchFamily="34" charset="0"/>
                <a:ea typeface="Calibri" pitchFamily="34" charset="-122"/>
                <a:cs typeface="Calibri" pitchFamily="34" charset="-120"/>
              </a:rPr>
              <a:t>no measurable financial return</a:t>
            </a:r>
            <a:endParaRPr lang="en-US" sz="1400" dirty="0"/>
          </a:p>
        </p:txBody>
      </p:sp>
      <p:sp>
        <p:nvSpPr>
          <p:cNvPr id="7" name="Text 5"/>
          <p:cNvSpPr/>
          <p:nvPr/>
        </p:nvSpPr>
        <p:spPr>
          <a:xfrm>
            <a:off x="777240" y="3337560"/>
            <a:ext cx="3383280" cy="292608"/>
          </a:xfrm>
          <a:prstGeom prst="rect">
            <a:avLst/>
          </a:prstGeom>
          <a:noFill/>
          <a:ln/>
        </p:spPr>
        <p:txBody>
          <a:bodyPr wrap="square" lIns="0" tIns="0" rIns="0" bIns="0" rtlCol="0" anchor="ctr"/>
          <a:lstStyle/>
          <a:p>
            <a:pPr marL="0" indent="0">
              <a:buNone/>
            </a:pPr>
            <a:r>
              <a:rPr lang="en-US" sz="1150" dirty="0">
                <a:solidFill>
                  <a:srgbClr val="9BA1A8"/>
                </a:solidFill>
                <a:latin typeface="Calibri" pitchFamily="34" charset="0"/>
                <a:ea typeface="Calibri" pitchFamily="34" charset="-122"/>
                <a:cs typeface="Calibri" pitchFamily="34" charset="-120"/>
              </a:rPr>
              <a:t>MIT, after $30–40bn of spending</a:t>
            </a:r>
            <a:endParaRPr lang="en-US" sz="1150" dirty="0"/>
          </a:p>
        </p:txBody>
      </p:sp>
      <p:sp>
        <p:nvSpPr>
          <p:cNvPr id="8" name="Shape 6"/>
          <p:cNvSpPr/>
          <p:nvPr/>
        </p:nvSpPr>
        <p:spPr>
          <a:xfrm>
            <a:off x="4709160" y="1783080"/>
            <a:ext cx="3931920" cy="1965960"/>
          </a:xfrm>
          <a:prstGeom prst="rect">
            <a:avLst/>
          </a:prstGeom>
          <a:solidFill>
            <a:srgbClr val="262A30"/>
          </a:solidFill>
          <a:ln w="12700">
            <a:solidFill>
              <a:srgbClr val="262A30"/>
            </a:solidFill>
            <a:prstDash val="solid"/>
          </a:ln>
        </p:spPr>
        <p:txBody>
          <a:bodyPr/>
          <a:lstStyle/>
          <a:p>
            <a:endParaRPr lang="en-BE"/>
          </a:p>
        </p:txBody>
      </p:sp>
      <p:sp>
        <p:nvSpPr>
          <p:cNvPr id="9" name="Text 7"/>
          <p:cNvSpPr/>
          <p:nvPr/>
        </p:nvSpPr>
        <p:spPr>
          <a:xfrm>
            <a:off x="4983480" y="1938528"/>
            <a:ext cx="3383280" cy="685800"/>
          </a:xfrm>
          <a:prstGeom prst="rect">
            <a:avLst/>
          </a:prstGeom>
          <a:noFill/>
          <a:ln/>
        </p:spPr>
        <p:txBody>
          <a:bodyPr wrap="square" lIns="0" tIns="0" rIns="0" bIns="0" rtlCol="0" anchor="ctr"/>
          <a:lstStyle/>
          <a:p>
            <a:pPr marL="0" indent="0">
              <a:buNone/>
            </a:pPr>
            <a:r>
              <a:rPr lang="en-US" sz="5000" b="1" dirty="0">
                <a:solidFill>
                  <a:srgbClr val="E9A13B"/>
                </a:solidFill>
                <a:latin typeface="Trebuchet MS" pitchFamily="34" charset="0"/>
                <a:ea typeface="Trebuchet MS" pitchFamily="34" charset="-122"/>
                <a:cs typeface="Trebuchet MS" pitchFamily="34" charset="-120"/>
              </a:rPr>
              <a:t>&gt;40%</a:t>
            </a:r>
            <a:endParaRPr lang="en-US" sz="5000" dirty="0"/>
          </a:p>
        </p:txBody>
      </p:sp>
      <p:sp>
        <p:nvSpPr>
          <p:cNvPr id="10" name="Text 8"/>
          <p:cNvSpPr/>
          <p:nvPr/>
        </p:nvSpPr>
        <p:spPr>
          <a:xfrm>
            <a:off x="4983480" y="2697480"/>
            <a:ext cx="3383280" cy="640080"/>
          </a:xfrm>
          <a:prstGeom prst="rect">
            <a:avLst/>
          </a:prstGeom>
          <a:noFill/>
          <a:ln/>
        </p:spPr>
        <p:txBody>
          <a:bodyPr wrap="square" lIns="0" tIns="0" rIns="0" bIns="0" rtlCol="0" anchor="ctr"/>
          <a:lstStyle/>
          <a:p>
            <a:pPr marL="0" indent="0">
              <a:lnSpc>
                <a:spcPts val="1900"/>
              </a:lnSpc>
              <a:buNone/>
            </a:pPr>
            <a:r>
              <a:rPr lang="en-US" sz="1400" dirty="0">
                <a:solidFill>
                  <a:srgbClr val="EDEAE4"/>
                </a:solidFill>
                <a:latin typeface="Calibri" pitchFamily="34" charset="0"/>
                <a:ea typeface="Calibri" pitchFamily="34" charset="-122"/>
                <a:cs typeface="Calibri" pitchFamily="34" charset="-120"/>
              </a:rPr>
              <a:t>of agentic AI projects are expected to be</a:t>
            </a:r>
            <a:endParaRPr lang="en-US" sz="1400" dirty="0"/>
          </a:p>
          <a:p>
            <a:pPr marL="0" indent="0">
              <a:lnSpc>
                <a:spcPts val="1900"/>
              </a:lnSpc>
              <a:buNone/>
            </a:pPr>
            <a:r>
              <a:rPr lang="en-US" sz="1400" dirty="0">
                <a:solidFill>
                  <a:srgbClr val="EDEAE4"/>
                </a:solidFill>
                <a:latin typeface="Calibri" pitchFamily="34" charset="0"/>
                <a:ea typeface="Calibri" pitchFamily="34" charset="-122"/>
                <a:cs typeface="Calibri" pitchFamily="34" charset="-120"/>
              </a:rPr>
              <a:t>cancelled by the end of 2027</a:t>
            </a:r>
            <a:endParaRPr lang="en-US" sz="1400" dirty="0"/>
          </a:p>
        </p:txBody>
      </p:sp>
      <p:sp>
        <p:nvSpPr>
          <p:cNvPr id="11" name="Text 9"/>
          <p:cNvSpPr/>
          <p:nvPr/>
        </p:nvSpPr>
        <p:spPr>
          <a:xfrm>
            <a:off x="4983480" y="3337560"/>
            <a:ext cx="3383280" cy="292608"/>
          </a:xfrm>
          <a:prstGeom prst="rect">
            <a:avLst/>
          </a:prstGeom>
          <a:noFill/>
          <a:ln/>
        </p:spPr>
        <p:txBody>
          <a:bodyPr wrap="square" lIns="0" tIns="0" rIns="0" bIns="0" rtlCol="0" anchor="ctr"/>
          <a:lstStyle/>
          <a:p>
            <a:pPr marL="0" indent="0">
              <a:buNone/>
            </a:pPr>
            <a:r>
              <a:rPr lang="en-US" sz="1150" dirty="0">
                <a:solidFill>
                  <a:srgbClr val="9BA1A8"/>
                </a:solidFill>
                <a:latin typeface="Calibri" pitchFamily="34" charset="0"/>
                <a:ea typeface="Calibri" pitchFamily="34" charset="-122"/>
                <a:cs typeface="Calibri" pitchFamily="34" charset="-120"/>
              </a:rPr>
              <a:t>Gartner — the business case fails, not the model</a:t>
            </a:r>
            <a:endParaRPr lang="en-US" sz="1150" dirty="0"/>
          </a:p>
        </p:txBody>
      </p:sp>
      <p:sp>
        <p:nvSpPr>
          <p:cNvPr id="12" name="Text 10"/>
          <p:cNvSpPr/>
          <p:nvPr/>
        </p:nvSpPr>
        <p:spPr>
          <a:xfrm>
            <a:off x="502920" y="4023360"/>
            <a:ext cx="7863840" cy="365760"/>
          </a:xfrm>
          <a:prstGeom prst="rect">
            <a:avLst/>
          </a:prstGeom>
          <a:noFill/>
          <a:ln/>
        </p:spPr>
        <p:txBody>
          <a:bodyPr wrap="square" lIns="0" tIns="0" rIns="0" bIns="0" rtlCol="0" anchor="ctr"/>
          <a:lstStyle/>
          <a:p>
            <a:pPr marL="0" indent="0">
              <a:buNone/>
            </a:pPr>
            <a:r>
              <a:rPr lang="en-US" sz="1600" b="1" dirty="0">
                <a:solidFill>
                  <a:srgbClr val="EDEAE4"/>
                </a:solidFill>
                <a:latin typeface="Calibri" pitchFamily="34" charset="0"/>
                <a:ea typeface="Calibri" pitchFamily="34" charset="-122"/>
                <a:cs typeface="Calibri" pitchFamily="34" charset="-120"/>
              </a:rPr>
              <a:t>The bottleneck is not model quality. It is a manufacturing problem.</a:t>
            </a:r>
            <a:endParaRPr lang="en-US" sz="1600" dirty="0"/>
          </a:p>
        </p:txBody>
      </p:sp>
      <p:sp>
        <p:nvSpPr>
          <p:cNvPr id="13" name="Text 11"/>
          <p:cNvSpPr/>
          <p:nvPr/>
        </p:nvSpPr>
        <p:spPr>
          <a:xfrm>
            <a:off x="502920" y="4572000"/>
            <a:ext cx="8138160" cy="256032"/>
          </a:xfrm>
          <a:prstGeom prst="rect">
            <a:avLst/>
          </a:prstGeom>
          <a:noFill/>
          <a:ln/>
        </p:spPr>
        <p:txBody>
          <a:bodyPr wrap="square" lIns="0" tIns="0" rIns="0" bIns="0" rtlCol="0" anchor="ctr"/>
          <a:lstStyle/>
          <a:p>
            <a:pPr marL="0" indent="0">
              <a:buNone/>
            </a:pPr>
            <a:r>
              <a:rPr lang="en-US" sz="950" dirty="0">
                <a:solidFill>
                  <a:srgbClr val="9BA1A8"/>
                </a:solidFill>
                <a:latin typeface="Calibri" pitchFamily="34" charset="0"/>
                <a:ea typeface="Calibri" pitchFamily="34" charset="-122"/>
                <a:cs typeface="Calibri" pitchFamily="34" charset="-120"/>
              </a:rPr>
              <a:t>Source: </a:t>
            </a:r>
            <a:r>
              <a:rPr lang="en-US" sz="950" u="sng" dirty="0">
                <a:solidFill>
                  <a:srgbClr val="9BA1A8"/>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MIT NANDA via Fortune</a:t>
            </a:r>
            <a:r>
              <a:rPr lang="en-US" sz="950" dirty="0">
                <a:solidFill>
                  <a:srgbClr val="9BA1A8"/>
                </a:solidFill>
                <a:latin typeface="Calibri" pitchFamily="34" charset="0"/>
                <a:ea typeface="Calibri" pitchFamily="34" charset="-122"/>
                <a:cs typeface="Calibri" pitchFamily="34" charset="-120"/>
              </a:rPr>
              <a:t>, </a:t>
            </a:r>
            <a:r>
              <a:rPr lang="en-US" sz="950" u="sng" dirty="0">
                <a:solidFill>
                  <a:srgbClr val="9BA1A8"/>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Gartner via MarTech</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DEFINITIONS</a:t>
            </a:r>
            <a:endParaRPr lang="en-US" sz="1100" dirty="0"/>
          </a:p>
        </p:txBody>
      </p:sp>
      <p:sp>
        <p:nvSpPr>
          <p:cNvPr id="3" name="Text 1"/>
          <p:cNvSpPr/>
          <p:nvPr/>
        </p:nvSpPr>
        <p:spPr>
          <a:xfrm>
            <a:off x="502920" y="749808"/>
            <a:ext cx="7863840" cy="914400"/>
          </a:xfrm>
          <a:prstGeom prst="rect">
            <a:avLst/>
          </a:prstGeom>
          <a:noFill/>
          <a:ln/>
        </p:spPr>
        <p:txBody>
          <a:bodyPr wrap="square" lIns="0" tIns="0" rIns="0" bIns="0" rtlCol="0" anchor="t"/>
          <a:lstStyle/>
          <a:p>
            <a:pPr marL="0" indent="0">
              <a:lnSpc>
                <a:spcPts val="4400"/>
              </a:lnSpc>
              <a:buNone/>
            </a:pPr>
            <a:r>
              <a:rPr lang="en-US" sz="3800" b="1" dirty="0">
                <a:solidFill>
                  <a:srgbClr val="EDEAE4"/>
                </a:solidFill>
                <a:latin typeface="Trebuchet MS" pitchFamily="34" charset="0"/>
                <a:ea typeface="Trebuchet MS" pitchFamily="34" charset="-122"/>
                <a:cs typeface="Trebuchet MS" pitchFamily="34" charset="-120"/>
              </a:rPr>
              <a:t>What a factory actually is</a:t>
            </a:r>
            <a:endParaRPr lang="en-US" sz="3800" dirty="0"/>
          </a:p>
        </p:txBody>
      </p:sp>
      <p:sp>
        <p:nvSpPr>
          <p:cNvPr id="4" name="Text 2"/>
          <p:cNvSpPr/>
          <p:nvPr/>
        </p:nvSpPr>
        <p:spPr>
          <a:xfrm>
            <a:off x="502920" y="1572768"/>
            <a:ext cx="7863840" cy="320040"/>
          </a:xfrm>
          <a:prstGeom prst="rect">
            <a:avLst/>
          </a:prstGeom>
          <a:noFill/>
          <a:ln/>
        </p:spPr>
        <p:txBody>
          <a:bodyPr wrap="square" lIns="0" tIns="0" rIns="0" bIns="0" rtlCol="0" anchor="ctr"/>
          <a:lstStyle/>
          <a:p>
            <a:pPr marL="0" indent="0">
              <a:buNone/>
            </a:pPr>
            <a:r>
              <a:rPr lang="en-US" sz="1550" dirty="0">
                <a:solidFill>
                  <a:srgbClr val="9BA1A8"/>
                </a:solidFill>
                <a:latin typeface="Calibri" pitchFamily="34" charset="0"/>
                <a:ea typeface="Calibri" pitchFamily="34" charset="-122"/>
                <a:cs typeface="Calibri" pitchFamily="34" charset="-120"/>
              </a:rPr>
              <a:t>That is a power plant. A factory is defined by five things.</a:t>
            </a:r>
            <a:endParaRPr lang="en-US" sz="1550" dirty="0"/>
          </a:p>
        </p:txBody>
      </p:sp>
      <p:sp>
        <p:nvSpPr>
          <p:cNvPr id="5" name="Shape 3"/>
          <p:cNvSpPr/>
          <p:nvPr/>
        </p:nvSpPr>
        <p:spPr>
          <a:xfrm>
            <a:off x="502920" y="2176272"/>
            <a:ext cx="1408176" cy="1691640"/>
          </a:xfrm>
          <a:prstGeom prst="rect">
            <a:avLst/>
          </a:prstGeom>
          <a:solidFill>
            <a:srgbClr val="262A30"/>
          </a:solidFill>
          <a:ln w="12700">
            <a:solidFill>
              <a:srgbClr val="262A30"/>
            </a:solidFill>
            <a:prstDash val="solid"/>
          </a:ln>
        </p:spPr>
        <p:txBody>
          <a:bodyPr/>
          <a:lstStyle/>
          <a:p>
            <a:endParaRPr lang="en-BE"/>
          </a:p>
        </p:txBody>
      </p:sp>
      <p:sp>
        <p:nvSpPr>
          <p:cNvPr id="6" name="Text 4"/>
          <p:cNvSpPr/>
          <p:nvPr/>
        </p:nvSpPr>
        <p:spPr>
          <a:xfrm>
            <a:off x="640080" y="2359152"/>
            <a:ext cx="1152144" cy="548640"/>
          </a:xfrm>
          <a:prstGeom prst="rect">
            <a:avLst/>
          </a:prstGeom>
          <a:noFill/>
          <a:ln/>
        </p:spPr>
        <p:txBody>
          <a:bodyPr wrap="square" lIns="0" tIns="0" rIns="0" bIns="0" rtlCol="0" anchor="ctr"/>
          <a:lstStyle/>
          <a:p>
            <a:pPr marL="0" indent="0">
              <a:lnSpc>
                <a:spcPts val="1700"/>
              </a:lnSpc>
              <a:buNone/>
            </a:pPr>
            <a:r>
              <a:rPr lang="en-US" sz="1350" b="1" dirty="0">
                <a:solidFill>
                  <a:srgbClr val="EDEAE4"/>
                </a:solidFill>
                <a:latin typeface="Trebuchet MS" pitchFamily="34" charset="0"/>
                <a:ea typeface="Trebuchet MS" pitchFamily="34" charset="-122"/>
                <a:cs typeface="Trebuchet MS" pitchFamily="34" charset="-120"/>
              </a:rPr>
              <a:t>Parts</a:t>
            </a:r>
            <a:endParaRPr lang="en-US" sz="1350" dirty="0"/>
          </a:p>
        </p:txBody>
      </p:sp>
      <p:sp>
        <p:nvSpPr>
          <p:cNvPr id="7" name="Text 5"/>
          <p:cNvSpPr/>
          <p:nvPr/>
        </p:nvSpPr>
        <p:spPr>
          <a:xfrm>
            <a:off x="640080" y="3017520"/>
            <a:ext cx="1170432" cy="640080"/>
          </a:xfrm>
          <a:prstGeom prst="rect">
            <a:avLst/>
          </a:prstGeom>
          <a:noFill/>
          <a:ln/>
        </p:spPr>
        <p:txBody>
          <a:bodyPr wrap="square" lIns="0" tIns="0" rIns="0" bIns="0" rtlCol="0" anchor="ctr"/>
          <a:lstStyle/>
          <a:p>
            <a:pPr marL="0" indent="0">
              <a:lnSpc>
                <a:spcPts val="1500"/>
              </a:lnSpc>
              <a:buNone/>
            </a:pPr>
            <a:r>
              <a:rPr lang="en-US" sz="1100" dirty="0">
                <a:solidFill>
                  <a:srgbClr val="9BA1A8"/>
                </a:solidFill>
                <a:latin typeface="Calibri" pitchFamily="34" charset="0"/>
                <a:ea typeface="Calibri" pitchFamily="34" charset="-122"/>
                <a:cs typeface="Calibri" pitchFamily="34" charset="-120"/>
              </a:rPr>
              <a:t>Interchangeable,</a:t>
            </a:r>
            <a:endParaRPr lang="en-US" sz="1100" dirty="0"/>
          </a:p>
          <a:p>
            <a:pPr marL="0" indent="0">
              <a:lnSpc>
                <a:spcPts val="1500"/>
              </a:lnSpc>
              <a:buNone/>
            </a:pPr>
            <a:r>
              <a:rPr lang="en-US" sz="1100" dirty="0">
                <a:solidFill>
                  <a:srgbClr val="9BA1A8"/>
                </a:solidFill>
                <a:latin typeface="Calibri" pitchFamily="34" charset="0"/>
                <a:ea typeface="Calibri" pitchFamily="34" charset="-122"/>
                <a:cs typeface="Calibri" pitchFamily="34" charset="-120"/>
              </a:rPr>
              <a:t>not bespoke</a:t>
            </a:r>
            <a:endParaRPr lang="en-US" sz="1100" dirty="0"/>
          </a:p>
        </p:txBody>
      </p:sp>
      <p:sp>
        <p:nvSpPr>
          <p:cNvPr id="8" name="Shape 6"/>
          <p:cNvSpPr/>
          <p:nvPr/>
        </p:nvSpPr>
        <p:spPr>
          <a:xfrm>
            <a:off x="2185416" y="2176272"/>
            <a:ext cx="1408176" cy="1691640"/>
          </a:xfrm>
          <a:prstGeom prst="rect">
            <a:avLst/>
          </a:prstGeom>
          <a:solidFill>
            <a:srgbClr val="262A30"/>
          </a:solidFill>
          <a:ln w="12700">
            <a:solidFill>
              <a:srgbClr val="262A30"/>
            </a:solidFill>
            <a:prstDash val="solid"/>
          </a:ln>
        </p:spPr>
        <p:txBody>
          <a:bodyPr/>
          <a:lstStyle/>
          <a:p>
            <a:endParaRPr lang="en-BE"/>
          </a:p>
        </p:txBody>
      </p:sp>
      <p:sp>
        <p:nvSpPr>
          <p:cNvPr id="9" name="Text 7"/>
          <p:cNvSpPr/>
          <p:nvPr/>
        </p:nvSpPr>
        <p:spPr>
          <a:xfrm>
            <a:off x="2322576" y="2359152"/>
            <a:ext cx="1152144" cy="548640"/>
          </a:xfrm>
          <a:prstGeom prst="rect">
            <a:avLst/>
          </a:prstGeom>
          <a:noFill/>
          <a:ln/>
        </p:spPr>
        <p:txBody>
          <a:bodyPr wrap="square" lIns="0" tIns="0" rIns="0" bIns="0" rtlCol="0" anchor="ctr"/>
          <a:lstStyle/>
          <a:p>
            <a:pPr marL="0" indent="0">
              <a:lnSpc>
                <a:spcPts val="1700"/>
              </a:lnSpc>
              <a:buNone/>
            </a:pPr>
            <a:r>
              <a:rPr lang="en-US" sz="1350" b="1" dirty="0">
                <a:solidFill>
                  <a:srgbClr val="EDEAE4"/>
                </a:solidFill>
                <a:latin typeface="Trebuchet MS" pitchFamily="34" charset="0"/>
                <a:ea typeface="Trebuchet MS" pitchFamily="34" charset="-122"/>
                <a:cs typeface="Trebuchet MS" pitchFamily="34" charset="-120"/>
              </a:rPr>
              <a:t>Tolerances</a:t>
            </a:r>
            <a:endParaRPr lang="en-US" sz="1350" dirty="0"/>
          </a:p>
        </p:txBody>
      </p:sp>
      <p:sp>
        <p:nvSpPr>
          <p:cNvPr id="10" name="Text 8"/>
          <p:cNvSpPr/>
          <p:nvPr/>
        </p:nvSpPr>
        <p:spPr>
          <a:xfrm>
            <a:off x="2322576" y="3017520"/>
            <a:ext cx="1170432" cy="640080"/>
          </a:xfrm>
          <a:prstGeom prst="rect">
            <a:avLst/>
          </a:prstGeom>
          <a:noFill/>
          <a:ln/>
        </p:spPr>
        <p:txBody>
          <a:bodyPr wrap="square" lIns="0" tIns="0" rIns="0" bIns="0" rtlCol="0" anchor="ctr"/>
          <a:lstStyle/>
          <a:p>
            <a:pPr marL="0" indent="0">
              <a:lnSpc>
                <a:spcPts val="1500"/>
              </a:lnSpc>
              <a:buNone/>
            </a:pPr>
            <a:r>
              <a:rPr lang="en-US" sz="1100" dirty="0">
                <a:solidFill>
                  <a:srgbClr val="9BA1A8"/>
                </a:solidFill>
                <a:latin typeface="Calibri" pitchFamily="34" charset="0"/>
                <a:ea typeface="Calibri" pitchFamily="34" charset="-122"/>
                <a:cs typeface="Calibri" pitchFamily="34" charset="-120"/>
              </a:rPr>
              <a:t>You know what</a:t>
            </a:r>
            <a:endParaRPr lang="en-US" sz="1100" dirty="0"/>
          </a:p>
          <a:p>
            <a:pPr marL="0" indent="0">
              <a:lnSpc>
                <a:spcPts val="1500"/>
              </a:lnSpc>
              <a:buNone/>
            </a:pPr>
            <a:r>
              <a:rPr lang="en-US" sz="1100" dirty="0">
                <a:solidFill>
                  <a:srgbClr val="9BA1A8"/>
                </a:solidFill>
                <a:latin typeface="Calibri" pitchFamily="34" charset="0"/>
                <a:ea typeface="Calibri" pitchFamily="34" charset="-122"/>
                <a:cs typeface="Calibri" pitchFamily="34" charset="-120"/>
              </a:rPr>
              <a:t>“good” means</a:t>
            </a:r>
            <a:endParaRPr lang="en-US" sz="1100" dirty="0"/>
          </a:p>
        </p:txBody>
      </p:sp>
      <p:sp>
        <p:nvSpPr>
          <p:cNvPr id="11" name="Shape 9"/>
          <p:cNvSpPr/>
          <p:nvPr/>
        </p:nvSpPr>
        <p:spPr>
          <a:xfrm>
            <a:off x="3867912" y="2176272"/>
            <a:ext cx="1408176" cy="1691640"/>
          </a:xfrm>
          <a:prstGeom prst="rect">
            <a:avLst/>
          </a:prstGeom>
          <a:solidFill>
            <a:srgbClr val="262A30"/>
          </a:solidFill>
          <a:ln w="12700">
            <a:solidFill>
              <a:srgbClr val="262A30"/>
            </a:solidFill>
            <a:prstDash val="solid"/>
          </a:ln>
        </p:spPr>
        <p:txBody>
          <a:bodyPr/>
          <a:lstStyle/>
          <a:p>
            <a:endParaRPr lang="en-BE"/>
          </a:p>
        </p:txBody>
      </p:sp>
      <p:sp>
        <p:nvSpPr>
          <p:cNvPr id="12" name="Text 10"/>
          <p:cNvSpPr/>
          <p:nvPr/>
        </p:nvSpPr>
        <p:spPr>
          <a:xfrm>
            <a:off x="4005072" y="2359152"/>
            <a:ext cx="1152144" cy="548640"/>
          </a:xfrm>
          <a:prstGeom prst="rect">
            <a:avLst/>
          </a:prstGeom>
          <a:noFill/>
          <a:ln/>
        </p:spPr>
        <p:txBody>
          <a:bodyPr wrap="square" lIns="0" tIns="0" rIns="0" bIns="0" rtlCol="0" anchor="ctr"/>
          <a:lstStyle/>
          <a:p>
            <a:pPr marL="0" indent="0">
              <a:lnSpc>
                <a:spcPts val="1700"/>
              </a:lnSpc>
              <a:buNone/>
            </a:pPr>
            <a:r>
              <a:rPr lang="en-US" sz="1350" b="1" dirty="0">
                <a:solidFill>
                  <a:srgbClr val="EDEAE4"/>
                </a:solidFill>
                <a:latin typeface="Trebuchet MS" pitchFamily="34" charset="0"/>
                <a:ea typeface="Trebuchet MS" pitchFamily="34" charset="-122"/>
                <a:cs typeface="Trebuchet MS" pitchFamily="34" charset="-120"/>
              </a:rPr>
              <a:t>Throughput</a:t>
            </a:r>
            <a:endParaRPr lang="en-US" sz="1350" dirty="0"/>
          </a:p>
        </p:txBody>
      </p:sp>
      <p:sp>
        <p:nvSpPr>
          <p:cNvPr id="13" name="Text 11"/>
          <p:cNvSpPr/>
          <p:nvPr/>
        </p:nvSpPr>
        <p:spPr>
          <a:xfrm>
            <a:off x="4005072" y="3017520"/>
            <a:ext cx="1170432" cy="640080"/>
          </a:xfrm>
          <a:prstGeom prst="rect">
            <a:avLst/>
          </a:prstGeom>
          <a:noFill/>
          <a:ln/>
        </p:spPr>
        <p:txBody>
          <a:bodyPr wrap="square" lIns="0" tIns="0" rIns="0" bIns="0" rtlCol="0" anchor="ctr"/>
          <a:lstStyle/>
          <a:p>
            <a:pPr marL="0" indent="0">
              <a:lnSpc>
                <a:spcPts val="1500"/>
              </a:lnSpc>
              <a:buNone/>
            </a:pPr>
            <a:r>
              <a:rPr lang="en-US" sz="1100" dirty="0">
                <a:solidFill>
                  <a:srgbClr val="9BA1A8"/>
                </a:solidFill>
                <a:latin typeface="Calibri" pitchFamily="34" charset="0"/>
                <a:ea typeface="Calibri" pitchFamily="34" charset="-122"/>
                <a:cs typeface="Calibri" pitchFamily="34" charset="-120"/>
              </a:rPr>
              <a:t>The rate things</a:t>
            </a:r>
            <a:endParaRPr lang="en-US" sz="1100" dirty="0"/>
          </a:p>
          <a:p>
            <a:pPr marL="0" indent="0">
              <a:lnSpc>
                <a:spcPts val="1500"/>
              </a:lnSpc>
              <a:buNone/>
            </a:pPr>
            <a:r>
              <a:rPr lang="en-US" sz="1100" dirty="0">
                <a:solidFill>
                  <a:srgbClr val="9BA1A8"/>
                </a:solidFill>
                <a:latin typeface="Calibri" pitchFamily="34" charset="0"/>
                <a:ea typeface="Calibri" pitchFamily="34" charset="-122"/>
                <a:cs typeface="Calibri" pitchFamily="34" charset="-120"/>
              </a:rPr>
              <a:t>leave the building</a:t>
            </a:r>
            <a:endParaRPr lang="en-US" sz="1100" dirty="0"/>
          </a:p>
        </p:txBody>
      </p:sp>
      <p:sp>
        <p:nvSpPr>
          <p:cNvPr id="14" name="Shape 12"/>
          <p:cNvSpPr/>
          <p:nvPr/>
        </p:nvSpPr>
        <p:spPr>
          <a:xfrm>
            <a:off x="5550408" y="2176272"/>
            <a:ext cx="1408176" cy="1691640"/>
          </a:xfrm>
          <a:prstGeom prst="rect">
            <a:avLst/>
          </a:prstGeom>
          <a:solidFill>
            <a:srgbClr val="262A30"/>
          </a:solidFill>
          <a:ln w="12700">
            <a:solidFill>
              <a:srgbClr val="262A30"/>
            </a:solidFill>
            <a:prstDash val="solid"/>
          </a:ln>
        </p:spPr>
        <p:txBody>
          <a:bodyPr/>
          <a:lstStyle/>
          <a:p>
            <a:endParaRPr lang="en-BE"/>
          </a:p>
        </p:txBody>
      </p:sp>
      <p:sp>
        <p:nvSpPr>
          <p:cNvPr id="15" name="Text 13"/>
          <p:cNvSpPr/>
          <p:nvPr/>
        </p:nvSpPr>
        <p:spPr>
          <a:xfrm>
            <a:off x="5687568" y="2359152"/>
            <a:ext cx="1152144" cy="548640"/>
          </a:xfrm>
          <a:prstGeom prst="rect">
            <a:avLst/>
          </a:prstGeom>
          <a:noFill/>
          <a:ln/>
        </p:spPr>
        <p:txBody>
          <a:bodyPr wrap="square" lIns="0" tIns="0" rIns="0" bIns="0" rtlCol="0" anchor="ctr"/>
          <a:lstStyle/>
          <a:p>
            <a:pPr marL="0" indent="0">
              <a:lnSpc>
                <a:spcPts val="1700"/>
              </a:lnSpc>
              <a:buNone/>
            </a:pPr>
            <a:r>
              <a:rPr lang="en-US" sz="1350" b="1" dirty="0">
                <a:solidFill>
                  <a:srgbClr val="EDEAE4"/>
                </a:solidFill>
                <a:latin typeface="Trebuchet MS" pitchFamily="34" charset="0"/>
                <a:ea typeface="Trebuchet MS" pitchFamily="34" charset="-122"/>
                <a:cs typeface="Trebuchet MS" pitchFamily="34" charset="-120"/>
              </a:rPr>
              <a:t>Quality gates</a:t>
            </a:r>
            <a:endParaRPr lang="en-US" sz="1350" dirty="0"/>
          </a:p>
        </p:txBody>
      </p:sp>
      <p:sp>
        <p:nvSpPr>
          <p:cNvPr id="16" name="Text 14"/>
          <p:cNvSpPr/>
          <p:nvPr/>
        </p:nvSpPr>
        <p:spPr>
          <a:xfrm>
            <a:off x="5687568" y="3017520"/>
            <a:ext cx="1170432" cy="640080"/>
          </a:xfrm>
          <a:prstGeom prst="rect">
            <a:avLst/>
          </a:prstGeom>
          <a:noFill/>
          <a:ln/>
        </p:spPr>
        <p:txBody>
          <a:bodyPr wrap="square" lIns="0" tIns="0" rIns="0" bIns="0" rtlCol="0" anchor="ctr"/>
          <a:lstStyle/>
          <a:p>
            <a:pPr marL="0" indent="0">
              <a:lnSpc>
                <a:spcPts val="1500"/>
              </a:lnSpc>
              <a:buNone/>
            </a:pPr>
            <a:r>
              <a:rPr lang="en-US" sz="1100" dirty="0">
                <a:solidFill>
                  <a:srgbClr val="9BA1A8"/>
                </a:solidFill>
                <a:latin typeface="Calibri" pitchFamily="34" charset="0"/>
                <a:ea typeface="Calibri" pitchFamily="34" charset="-122"/>
                <a:cs typeface="Calibri" pitchFamily="34" charset="-120"/>
              </a:rPr>
              <a:t>The authority to</a:t>
            </a:r>
            <a:endParaRPr lang="en-US" sz="1100" dirty="0"/>
          </a:p>
          <a:p>
            <a:pPr marL="0" indent="0">
              <a:lnSpc>
                <a:spcPts val="1500"/>
              </a:lnSpc>
              <a:buNone/>
            </a:pPr>
            <a:r>
              <a:rPr lang="en-US" sz="1100" dirty="0">
                <a:solidFill>
                  <a:srgbClr val="9BA1A8"/>
                </a:solidFill>
                <a:latin typeface="Calibri" pitchFamily="34" charset="0"/>
                <a:ea typeface="Calibri" pitchFamily="34" charset="-122"/>
                <a:cs typeface="Calibri" pitchFamily="34" charset="-120"/>
              </a:rPr>
              <a:t>stop the line</a:t>
            </a:r>
            <a:endParaRPr lang="en-US" sz="1100" dirty="0"/>
          </a:p>
        </p:txBody>
      </p:sp>
      <p:sp>
        <p:nvSpPr>
          <p:cNvPr id="17" name="Shape 15"/>
          <p:cNvSpPr/>
          <p:nvPr/>
        </p:nvSpPr>
        <p:spPr>
          <a:xfrm>
            <a:off x="7232904" y="2176272"/>
            <a:ext cx="1408176" cy="1691640"/>
          </a:xfrm>
          <a:prstGeom prst="rect">
            <a:avLst/>
          </a:prstGeom>
          <a:solidFill>
            <a:srgbClr val="262A30"/>
          </a:solidFill>
          <a:ln w="12700">
            <a:solidFill>
              <a:srgbClr val="262A30"/>
            </a:solidFill>
            <a:prstDash val="solid"/>
          </a:ln>
        </p:spPr>
        <p:txBody>
          <a:bodyPr/>
          <a:lstStyle/>
          <a:p>
            <a:endParaRPr lang="en-BE"/>
          </a:p>
        </p:txBody>
      </p:sp>
      <p:sp>
        <p:nvSpPr>
          <p:cNvPr id="18" name="Text 16"/>
          <p:cNvSpPr/>
          <p:nvPr/>
        </p:nvSpPr>
        <p:spPr>
          <a:xfrm>
            <a:off x="7370064" y="2359152"/>
            <a:ext cx="1152144" cy="548640"/>
          </a:xfrm>
          <a:prstGeom prst="rect">
            <a:avLst/>
          </a:prstGeom>
          <a:noFill/>
          <a:ln/>
        </p:spPr>
        <p:txBody>
          <a:bodyPr wrap="square" lIns="0" tIns="0" rIns="0" bIns="0" rtlCol="0" anchor="ctr"/>
          <a:lstStyle/>
          <a:p>
            <a:pPr marL="0" indent="0">
              <a:lnSpc>
                <a:spcPts val="1700"/>
              </a:lnSpc>
              <a:buNone/>
            </a:pPr>
            <a:r>
              <a:rPr lang="en-US" sz="1350" b="1" dirty="0">
                <a:solidFill>
                  <a:srgbClr val="EDEAE4"/>
                </a:solidFill>
                <a:latin typeface="Trebuchet MS" pitchFamily="34" charset="0"/>
                <a:ea typeface="Trebuchet MS" pitchFamily="34" charset="-122"/>
                <a:cs typeface="Trebuchet MS" pitchFamily="34" charset="-120"/>
              </a:rPr>
              <a:t>Supply chain</a:t>
            </a:r>
            <a:endParaRPr lang="en-US" sz="1350" dirty="0"/>
          </a:p>
        </p:txBody>
      </p:sp>
      <p:sp>
        <p:nvSpPr>
          <p:cNvPr id="19" name="Text 17"/>
          <p:cNvSpPr/>
          <p:nvPr/>
        </p:nvSpPr>
        <p:spPr>
          <a:xfrm>
            <a:off x="7370064" y="3017520"/>
            <a:ext cx="1170432" cy="640080"/>
          </a:xfrm>
          <a:prstGeom prst="rect">
            <a:avLst/>
          </a:prstGeom>
          <a:noFill/>
          <a:ln/>
        </p:spPr>
        <p:txBody>
          <a:bodyPr wrap="square" lIns="0" tIns="0" rIns="0" bIns="0" rtlCol="0" anchor="ctr"/>
          <a:lstStyle/>
          <a:p>
            <a:pPr marL="0" indent="0">
              <a:lnSpc>
                <a:spcPts val="1500"/>
              </a:lnSpc>
              <a:buNone/>
            </a:pPr>
            <a:r>
              <a:rPr lang="en-US" sz="1100" dirty="0">
                <a:solidFill>
                  <a:srgbClr val="9BA1A8"/>
                </a:solidFill>
                <a:latin typeface="Calibri" pitchFamily="34" charset="0"/>
                <a:ea typeface="Calibri" pitchFamily="34" charset="-122"/>
                <a:cs typeface="Calibri" pitchFamily="34" charset="-120"/>
              </a:rPr>
              <a:t>Know your inputs,</a:t>
            </a:r>
            <a:endParaRPr lang="en-US" sz="1100" dirty="0"/>
          </a:p>
          <a:p>
            <a:pPr marL="0" indent="0">
              <a:lnSpc>
                <a:spcPts val="1500"/>
              </a:lnSpc>
              <a:buNone/>
            </a:pPr>
            <a:r>
              <a:rPr lang="en-US" sz="1100" dirty="0">
                <a:solidFill>
                  <a:srgbClr val="9BA1A8"/>
                </a:solidFill>
                <a:latin typeface="Calibri" pitchFamily="34" charset="0"/>
                <a:ea typeface="Calibri" pitchFamily="34" charset="-122"/>
                <a:cs typeface="Calibri" pitchFamily="34" charset="-120"/>
              </a:rPr>
              <a:t>and what fails</a:t>
            </a:r>
            <a:endParaRPr lang="en-US" sz="1100" dirty="0"/>
          </a:p>
        </p:txBody>
      </p:sp>
      <p:sp>
        <p:nvSpPr>
          <p:cNvPr id="20" name="Text 18"/>
          <p:cNvSpPr/>
          <p:nvPr/>
        </p:nvSpPr>
        <p:spPr>
          <a:xfrm>
            <a:off x="502920" y="4114800"/>
            <a:ext cx="7863840" cy="320040"/>
          </a:xfrm>
          <a:prstGeom prst="rect">
            <a:avLst/>
          </a:prstGeom>
          <a:noFill/>
          <a:ln/>
        </p:spPr>
        <p:txBody>
          <a:bodyPr wrap="square" lIns="0" tIns="0" rIns="0" bIns="0" rtlCol="0" anchor="ctr"/>
          <a:lstStyle/>
          <a:p>
            <a:pPr marL="0" indent="0">
              <a:buNone/>
            </a:pPr>
            <a:r>
              <a:rPr lang="en-US" sz="1500" dirty="0">
                <a:solidFill>
                  <a:srgbClr val="EDEAE4"/>
                </a:solidFill>
                <a:latin typeface="Calibri" pitchFamily="34" charset="0"/>
                <a:ea typeface="Calibri" pitchFamily="34" charset="-122"/>
                <a:cs typeface="Calibri" pitchFamily="34" charset="-120"/>
              </a:rPr>
              <a:t>Hold those five against how your organisation builds AI today.</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THE DIAGNOSIS</a:t>
            </a:r>
            <a:endParaRPr lang="en-US" sz="1100" dirty="0"/>
          </a:p>
        </p:txBody>
      </p:sp>
      <p:sp>
        <p:nvSpPr>
          <p:cNvPr id="3" name="Text 1"/>
          <p:cNvSpPr/>
          <p:nvPr/>
        </p:nvSpPr>
        <p:spPr>
          <a:xfrm>
            <a:off x="502920" y="749808"/>
            <a:ext cx="7863840" cy="548640"/>
          </a:xfrm>
          <a:prstGeom prst="rect">
            <a:avLst/>
          </a:prstGeom>
          <a:noFill/>
          <a:ln/>
        </p:spPr>
        <p:txBody>
          <a:bodyPr wrap="square" lIns="0" tIns="0" rIns="0" bIns="0" rtlCol="0" anchor="t"/>
          <a:lstStyle/>
          <a:p>
            <a:pPr marL="0" indent="0">
              <a:lnSpc>
                <a:spcPts val="4400"/>
              </a:lnSpc>
              <a:buNone/>
            </a:pPr>
            <a:r>
              <a:rPr lang="en-US" sz="3200" b="1" dirty="0">
                <a:solidFill>
                  <a:srgbClr val="EDEAE4"/>
                </a:solidFill>
                <a:latin typeface="Trebuchet MS" pitchFamily="34" charset="0"/>
                <a:ea typeface="Trebuchet MS" pitchFamily="34" charset="-122"/>
                <a:cs typeface="Trebuchet MS" pitchFamily="34" charset="-120"/>
              </a:rPr>
              <a:t>The workshop and the production line</a:t>
            </a:r>
            <a:endParaRPr lang="en-US" sz="32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02920" y="1481328"/>
          <a:ext cx="8138160" cy="2633472"/>
        </p:xfrm>
        <a:graphic>
          <a:graphicData uri="http://schemas.openxmlformats.org/drawingml/2006/table">
            <a:tbl>
              <a:tblPr/>
              <a:tblGrid>
                <a:gridCol w="1371600">
                  <a:extLst>
                    <a:ext uri="{9D8B030D-6E8A-4147-A177-3AD203B41FA5}">
                      <a16:colId xmlns:a16="http://schemas.microsoft.com/office/drawing/2014/main" val="20000"/>
                    </a:ext>
                  </a:extLst>
                </a:gridCol>
                <a:gridCol w="3520440">
                  <a:extLst>
                    <a:ext uri="{9D8B030D-6E8A-4147-A177-3AD203B41FA5}">
                      <a16:colId xmlns:a16="http://schemas.microsoft.com/office/drawing/2014/main" val="20001"/>
                    </a:ext>
                  </a:extLst>
                </a:gridCol>
                <a:gridCol w="3246120">
                  <a:extLst>
                    <a:ext uri="{9D8B030D-6E8A-4147-A177-3AD203B41FA5}">
                      <a16:colId xmlns:a16="http://schemas.microsoft.com/office/drawing/2014/main" val="20002"/>
                    </a:ext>
                  </a:extLst>
                </a:gridCol>
              </a:tblGrid>
              <a:tr h="438912">
                <a:tc>
                  <a:txBody>
                    <a:bodyPr/>
                    <a:lstStyle/>
                    <a:p>
                      <a:pPr marL="0" indent="0">
                        <a:buNone/>
                      </a:pPr>
                      <a:endParaRPr lang="en-US" sz="1200" dirty="0">
                        <a:latin typeface="Trebuchet MS" charset="0"/>
                        <a:ea typeface="Trebuchet MS" charset="0"/>
                        <a:cs typeface="Trebuchet MS" charset="0"/>
                      </a:endParaRPr>
                    </a:p>
                  </a:txBody>
                  <a:tcPr marL="101600" marR="101600" marT="50800" marB="50800" anchor="ctr">
                    <a:lnL w="0" cap="flat" cmpd="sng" algn="ctr">
                      <a:noFill/>
                    </a:lnL>
                    <a:lnR w="0" cap="flat" cmpd="sng" algn="ctr">
                      <a:noFill/>
                    </a:lnR>
                    <a:lnT w="0" cap="flat" cmpd="sng" algn="ctr">
                      <a:noFill/>
                    </a:lnT>
                    <a:lnB w="6350" cap="flat" cmpd="sng" algn="ctr">
                      <a:solidFill>
                        <a:srgbClr val="3A3F46"/>
                      </a:solidFill>
                      <a:prstDash val="solid"/>
                      <a:round/>
                      <a:headEnd type="none" w="med" len="med"/>
                      <a:tailEnd type="none" w="med" len="med"/>
                    </a:lnB>
                    <a:solidFill>
                      <a:srgbClr val="1A1D21"/>
                    </a:solidFill>
                  </a:tcPr>
                </a:tc>
                <a:tc>
                  <a:txBody>
                    <a:bodyPr/>
                    <a:lstStyle/>
                    <a:p>
                      <a:pPr marL="0" indent="0">
                        <a:buNone/>
                      </a:pPr>
                      <a:r>
                        <a:rPr lang="en-US" sz="1200" b="1" kern="0" spc="100" dirty="0">
                          <a:solidFill>
                            <a:srgbClr val="E9A13B"/>
                          </a:solidFill>
                          <a:latin typeface="Trebuchet MS" pitchFamily="34" charset="0"/>
                          <a:ea typeface="Trebuchet MS" pitchFamily="34" charset="-122"/>
                          <a:cs typeface="Trebuchet MS" pitchFamily="34" charset="-120"/>
                        </a:rPr>
                        <a:t>WORKSHOP — EUROPE TODAY</a:t>
                      </a:r>
                      <a:endParaRPr lang="en-US" sz="1200" dirty="0">
                        <a:latin typeface="Trebuchet MS" charset="0"/>
                        <a:ea typeface="Trebuchet MS" charset="0"/>
                        <a:cs typeface="Trebuchet MS" charset="0"/>
                      </a:endParaRPr>
                    </a:p>
                  </a:txBody>
                  <a:tcPr marL="101600" marR="101600" marT="50800" marB="50800" anchor="ctr">
                    <a:lnL w="0" cap="flat" cmpd="sng" algn="ctr">
                      <a:noFill/>
                    </a:lnL>
                    <a:lnR w="0" cap="flat" cmpd="sng" algn="ctr">
                      <a:noFill/>
                    </a:lnR>
                    <a:lnT w="0" cap="flat" cmpd="sng" algn="ctr">
                      <a:noFill/>
                    </a:lnT>
                    <a:lnB w="6350" cap="flat" cmpd="sng" algn="ctr">
                      <a:solidFill>
                        <a:srgbClr val="3A3F46"/>
                      </a:solidFill>
                      <a:prstDash val="solid"/>
                      <a:round/>
                      <a:headEnd type="none" w="med" len="med"/>
                      <a:tailEnd type="none" w="med" len="med"/>
                    </a:lnB>
                    <a:solidFill>
                      <a:srgbClr val="1A1D21"/>
                    </a:solidFill>
                  </a:tcPr>
                </a:tc>
                <a:tc>
                  <a:txBody>
                    <a:bodyPr/>
                    <a:lstStyle/>
                    <a:p>
                      <a:pPr marL="0" indent="0">
                        <a:buNone/>
                      </a:pPr>
                      <a:r>
                        <a:rPr lang="en-US" sz="1200" b="1" kern="0" spc="100" dirty="0">
                          <a:solidFill>
                            <a:srgbClr val="E9A13B"/>
                          </a:solidFill>
                          <a:latin typeface="Trebuchet MS" pitchFamily="34" charset="0"/>
                          <a:ea typeface="Trebuchet MS" pitchFamily="34" charset="-122"/>
                          <a:cs typeface="Trebuchet MS" pitchFamily="34" charset="-120"/>
                        </a:rPr>
                        <a:t>FACTORY</a:t>
                      </a:r>
                      <a:endParaRPr lang="en-US" sz="1200" dirty="0">
                        <a:latin typeface="Trebuchet MS" charset="0"/>
                        <a:ea typeface="Trebuchet MS" charset="0"/>
                        <a:cs typeface="Trebuchet MS" charset="0"/>
                      </a:endParaRPr>
                    </a:p>
                  </a:txBody>
                  <a:tcPr marL="101600" marR="101600" marT="50800" marB="50800" anchor="ctr">
                    <a:lnL w="0" cap="flat" cmpd="sng" algn="ctr">
                      <a:noFill/>
                    </a:lnL>
                    <a:lnR w="0" cap="flat" cmpd="sng" algn="ctr">
                      <a:noFill/>
                    </a:lnR>
                    <a:lnT w="0" cap="flat" cmpd="sng" algn="ctr">
                      <a:noFill/>
                    </a:lnT>
                    <a:lnB w="6350" cap="flat" cmpd="sng" algn="ctr">
                      <a:solidFill>
                        <a:srgbClr val="3A3F46"/>
                      </a:solidFill>
                      <a:prstDash val="solid"/>
                      <a:round/>
                      <a:headEnd type="none" w="med" len="med"/>
                      <a:tailEnd type="none" w="med" len="med"/>
                    </a:lnB>
                    <a:solidFill>
                      <a:srgbClr val="1A1D21"/>
                    </a:solidFill>
                  </a:tcPr>
                </a:tc>
                <a:extLst>
                  <a:ext uri="{0D108BD9-81ED-4DB2-BD59-A6C34878D82A}">
                    <a16:rowId xmlns:a16="http://schemas.microsoft.com/office/drawing/2014/main" val="10000"/>
                  </a:ext>
                </a:extLst>
              </a:tr>
              <a:tr h="438912">
                <a:tc>
                  <a:txBody>
                    <a:bodyPr/>
                    <a:lstStyle/>
                    <a:p>
                      <a:pPr marL="0" indent="0">
                        <a:buNone/>
                      </a:pPr>
                      <a:r>
                        <a:rPr lang="en-US" sz="1250" dirty="0">
                          <a:solidFill>
                            <a:srgbClr val="EDEAE4"/>
                          </a:solidFill>
                          <a:latin typeface="Calibri" pitchFamily="34" charset="0"/>
                          <a:ea typeface="Calibri" pitchFamily="34" charset="-122"/>
                          <a:cs typeface="Calibri" pitchFamily="34" charset="-120"/>
                        </a:rPr>
                        <a:t>Parts</a:t>
                      </a:r>
                      <a:endParaRPr lang="en-US" sz="1250" dirty="0">
                        <a:latin typeface="Calibri" charset="0"/>
                        <a:ea typeface="Calibri" charset="0"/>
                        <a:cs typeface="Calibri" charset="0"/>
                      </a:endParaRPr>
                    </a:p>
                  </a:txBody>
                  <a:tcPr marL="101600" marR="101600" marT="50800" marB="50800" anchor="ctr">
                    <a:lnL w="0" cap="flat" cmpd="sng" algn="ctr">
                      <a:noFill/>
                    </a:lnL>
                    <a:lnR w="0" cap="flat" cmpd="sng" algn="ctr">
                      <a:noFill/>
                    </a:lnR>
                    <a:lnT w="6350" cap="flat" cmpd="sng" algn="ctr">
                      <a:solidFill>
                        <a:srgbClr val="3A3F46"/>
                      </a:solidFill>
                      <a:prstDash val="solid"/>
                      <a:round/>
                      <a:headEnd type="none" w="med" len="med"/>
                      <a:tailEnd type="none" w="med" len="med"/>
                    </a:lnT>
                    <a:lnB w="6350" cap="flat" cmpd="sng" algn="ctr">
                      <a:solidFill>
                        <a:srgbClr val="3A3F46"/>
                      </a:solidFill>
                      <a:prstDash val="solid"/>
                      <a:round/>
                      <a:headEnd type="none" w="med" len="med"/>
                      <a:tailEnd type="none" w="med" len="med"/>
                    </a:lnB>
                    <a:solidFill>
                      <a:srgbClr val="1A1D21"/>
                    </a:solidFill>
                  </a:tcPr>
                </a:tc>
                <a:tc>
                  <a:txBody>
                    <a:bodyPr/>
                    <a:lstStyle/>
                    <a:p>
                      <a:pPr marL="0" indent="0">
                        <a:buNone/>
                      </a:pPr>
                      <a:r>
                        <a:rPr lang="en-US" sz="1250" dirty="0">
                          <a:solidFill>
                            <a:srgbClr val="9BA1A8"/>
                          </a:solidFill>
                          <a:latin typeface="Calibri" pitchFamily="34" charset="0"/>
                          <a:ea typeface="Calibri" pitchFamily="34" charset="-122"/>
                          <a:cs typeface="Calibri" pitchFamily="34" charset="-120"/>
                        </a:rPr>
                        <a:t>Every use case rebuilt from scratch</a:t>
                      </a:r>
                      <a:endParaRPr lang="en-US" sz="1250" dirty="0">
                        <a:latin typeface="Calibri" charset="0"/>
                        <a:ea typeface="Calibri" charset="0"/>
                        <a:cs typeface="Calibri" charset="0"/>
                      </a:endParaRPr>
                    </a:p>
                  </a:txBody>
                  <a:tcPr marL="101600" marR="101600" marT="50800" marB="50800" anchor="ctr">
                    <a:lnL w="0" cap="flat" cmpd="sng" algn="ctr">
                      <a:noFill/>
                    </a:lnL>
                    <a:lnR w="0" cap="flat" cmpd="sng" algn="ctr">
                      <a:noFill/>
                    </a:lnR>
                    <a:lnT w="6350" cap="flat" cmpd="sng" algn="ctr">
                      <a:solidFill>
                        <a:srgbClr val="3A3F46"/>
                      </a:solidFill>
                      <a:prstDash val="solid"/>
                      <a:round/>
                      <a:headEnd type="none" w="med" len="med"/>
                      <a:tailEnd type="none" w="med" len="med"/>
                    </a:lnT>
                    <a:lnB w="6350" cap="flat" cmpd="sng" algn="ctr">
                      <a:solidFill>
                        <a:srgbClr val="3A3F46"/>
                      </a:solidFill>
                      <a:prstDash val="solid"/>
                      <a:round/>
                      <a:headEnd type="none" w="med" len="med"/>
                      <a:tailEnd type="none" w="med" len="med"/>
                    </a:lnB>
                    <a:solidFill>
                      <a:srgbClr val="1A1D21"/>
                    </a:solidFill>
                  </a:tcPr>
                </a:tc>
                <a:tc>
                  <a:txBody>
                    <a:bodyPr/>
                    <a:lstStyle/>
                    <a:p>
                      <a:pPr marL="0" indent="0">
                        <a:buNone/>
                      </a:pPr>
                      <a:r>
                        <a:rPr lang="en-US" sz="1250" dirty="0">
                          <a:solidFill>
                            <a:srgbClr val="9BA1A8"/>
                          </a:solidFill>
                          <a:latin typeface="Calibri" pitchFamily="34" charset="0"/>
                          <a:ea typeface="Calibri" pitchFamily="34" charset="-122"/>
                          <a:cs typeface="Calibri" pitchFamily="34" charset="-120"/>
                        </a:rPr>
                        <a:t>Reusable components, shared platform</a:t>
                      </a:r>
                      <a:endParaRPr lang="en-US" sz="1250" dirty="0">
                        <a:latin typeface="Calibri" charset="0"/>
                        <a:ea typeface="Calibri" charset="0"/>
                        <a:cs typeface="Calibri" charset="0"/>
                      </a:endParaRPr>
                    </a:p>
                  </a:txBody>
                  <a:tcPr marL="101600" marR="101600" marT="50800" marB="50800" anchor="ctr">
                    <a:lnL w="0" cap="flat" cmpd="sng" algn="ctr">
                      <a:noFill/>
                    </a:lnL>
                    <a:lnR w="0" cap="flat" cmpd="sng" algn="ctr">
                      <a:noFill/>
                    </a:lnR>
                    <a:lnT w="6350" cap="flat" cmpd="sng" algn="ctr">
                      <a:solidFill>
                        <a:srgbClr val="3A3F46"/>
                      </a:solidFill>
                      <a:prstDash val="solid"/>
                      <a:round/>
                      <a:headEnd type="none" w="med" len="med"/>
                      <a:tailEnd type="none" w="med" len="med"/>
                    </a:lnT>
                    <a:lnB w="6350" cap="flat" cmpd="sng" algn="ctr">
                      <a:solidFill>
                        <a:srgbClr val="3A3F46"/>
                      </a:solidFill>
                      <a:prstDash val="solid"/>
                      <a:round/>
                      <a:headEnd type="none" w="med" len="med"/>
                      <a:tailEnd type="none" w="med" len="med"/>
                    </a:lnB>
                    <a:solidFill>
                      <a:srgbClr val="1A1D21"/>
                    </a:solidFill>
                  </a:tcPr>
                </a:tc>
                <a:extLst>
                  <a:ext uri="{0D108BD9-81ED-4DB2-BD59-A6C34878D82A}">
                    <a16:rowId xmlns:a16="http://schemas.microsoft.com/office/drawing/2014/main" val="10001"/>
                  </a:ext>
                </a:extLst>
              </a:tr>
              <a:tr h="438912">
                <a:tc>
                  <a:txBody>
                    <a:bodyPr/>
                    <a:lstStyle/>
                    <a:p>
                      <a:pPr marL="0" indent="0">
                        <a:buNone/>
                      </a:pPr>
                      <a:r>
                        <a:rPr lang="en-US" sz="1250" dirty="0">
                          <a:solidFill>
                            <a:srgbClr val="EDEAE4"/>
                          </a:solidFill>
                          <a:latin typeface="Calibri" pitchFamily="34" charset="0"/>
                          <a:ea typeface="Calibri" pitchFamily="34" charset="-122"/>
                          <a:cs typeface="Calibri" pitchFamily="34" charset="-120"/>
                        </a:rPr>
                        <a:t>Tolerances</a:t>
                      </a:r>
                      <a:endParaRPr lang="en-US" sz="1250" dirty="0">
                        <a:latin typeface="Calibri" charset="0"/>
                        <a:ea typeface="Calibri" charset="0"/>
                        <a:cs typeface="Calibri" charset="0"/>
                      </a:endParaRPr>
                    </a:p>
                  </a:txBody>
                  <a:tcPr marL="101600" marR="101600" marT="50800" marB="50800" anchor="ctr">
                    <a:lnL w="0" cap="flat" cmpd="sng" algn="ctr">
                      <a:noFill/>
                    </a:lnL>
                    <a:lnR w="0" cap="flat" cmpd="sng" algn="ctr">
                      <a:noFill/>
                    </a:lnR>
                    <a:lnT w="6350" cap="flat" cmpd="sng" algn="ctr">
                      <a:solidFill>
                        <a:srgbClr val="3A3F46"/>
                      </a:solidFill>
                      <a:prstDash val="solid"/>
                      <a:round/>
                      <a:headEnd type="none" w="med" len="med"/>
                      <a:tailEnd type="none" w="med" len="med"/>
                    </a:lnT>
                    <a:lnB w="6350" cap="flat" cmpd="sng" algn="ctr">
                      <a:solidFill>
                        <a:srgbClr val="3A3F46"/>
                      </a:solidFill>
                      <a:prstDash val="solid"/>
                      <a:round/>
                      <a:headEnd type="none" w="med" len="med"/>
                      <a:tailEnd type="none" w="med" len="med"/>
                    </a:lnB>
                    <a:solidFill>
                      <a:srgbClr val="1A1D21"/>
                    </a:solidFill>
                  </a:tcPr>
                </a:tc>
                <a:tc>
                  <a:txBody>
                    <a:bodyPr/>
                    <a:lstStyle/>
                    <a:p>
                      <a:pPr marL="0" indent="0">
                        <a:buNone/>
                      </a:pPr>
                      <a:r>
                        <a:rPr lang="en-US" sz="1250" dirty="0">
                          <a:solidFill>
                            <a:srgbClr val="9BA1A8"/>
                          </a:solidFill>
                          <a:latin typeface="Calibri" pitchFamily="34" charset="0"/>
                          <a:ea typeface="Calibri" pitchFamily="34" charset="-122"/>
                          <a:cs typeface="Calibri" pitchFamily="34" charset="-120"/>
                        </a:rPr>
                        <a:t>“The demo looked great”</a:t>
                      </a:r>
                      <a:endParaRPr lang="en-US" sz="1250" dirty="0">
                        <a:latin typeface="Calibri" charset="0"/>
                        <a:ea typeface="Calibri" charset="0"/>
                        <a:cs typeface="Calibri" charset="0"/>
                      </a:endParaRPr>
                    </a:p>
                  </a:txBody>
                  <a:tcPr marL="101600" marR="101600" marT="50800" marB="50800" anchor="ctr">
                    <a:lnL w="0" cap="flat" cmpd="sng" algn="ctr">
                      <a:noFill/>
                    </a:lnL>
                    <a:lnR w="0" cap="flat" cmpd="sng" algn="ctr">
                      <a:noFill/>
                    </a:lnR>
                    <a:lnT w="6350" cap="flat" cmpd="sng" algn="ctr">
                      <a:solidFill>
                        <a:srgbClr val="3A3F46"/>
                      </a:solidFill>
                      <a:prstDash val="solid"/>
                      <a:round/>
                      <a:headEnd type="none" w="med" len="med"/>
                      <a:tailEnd type="none" w="med" len="med"/>
                    </a:lnT>
                    <a:lnB w="6350" cap="flat" cmpd="sng" algn="ctr">
                      <a:solidFill>
                        <a:srgbClr val="3A3F46"/>
                      </a:solidFill>
                      <a:prstDash val="solid"/>
                      <a:round/>
                      <a:headEnd type="none" w="med" len="med"/>
                      <a:tailEnd type="none" w="med" len="med"/>
                    </a:lnB>
                    <a:solidFill>
                      <a:srgbClr val="1A1D21"/>
                    </a:solidFill>
                  </a:tcPr>
                </a:tc>
                <a:tc>
                  <a:txBody>
                    <a:bodyPr/>
                    <a:lstStyle/>
                    <a:p>
                      <a:pPr marL="0" indent="0">
                        <a:buNone/>
                      </a:pPr>
                      <a:r>
                        <a:rPr lang="en-US" sz="1250" dirty="0">
                          <a:solidFill>
                            <a:srgbClr val="9BA1A8"/>
                          </a:solidFill>
                          <a:latin typeface="Calibri" pitchFamily="34" charset="0"/>
                          <a:ea typeface="Calibri" pitchFamily="34" charset="-122"/>
                          <a:cs typeface="Calibri" pitchFamily="34" charset="-120"/>
                        </a:rPr>
                        <a:t>Evaluation suites, defined thresholds</a:t>
                      </a:r>
                      <a:endParaRPr lang="en-US" sz="1250" dirty="0">
                        <a:latin typeface="Calibri" charset="0"/>
                        <a:ea typeface="Calibri" charset="0"/>
                        <a:cs typeface="Calibri" charset="0"/>
                      </a:endParaRPr>
                    </a:p>
                  </a:txBody>
                  <a:tcPr marL="101600" marR="101600" marT="50800" marB="50800" anchor="ctr">
                    <a:lnL w="0" cap="flat" cmpd="sng" algn="ctr">
                      <a:noFill/>
                    </a:lnL>
                    <a:lnR w="0" cap="flat" cmpd="sng" algn="ctr">
                      <a:noFill/>
                    </a:lnR>
                    <a:lnT w="6350" cap="flat" cmpd="sng" algn="ctr">
                      <a:solidFill>
                        <a:srgbClr val="3A3F46"/>
                      </a:solidFill>
                      <a:prstDash val="solid"/>
                      <a:round/>
                      <a:headEnd type="none" w="med" len="med"/>
                      <a:tailEnd type="none" w="med" len="med"/>
                    </a:lnT>
                    <a:lnB w="6350" cap="flat" cmpd="sng" algn="ctr">
                      <a:solidFill>
                        <a:srgbClr val="3A3F46"/>
                      </a:solidFill>
                      <a:prstDash val="solid"/>
                      <a:round/>
                      <a:headEnd type="none" w="med" len="med"/>
                      <a:tailEnd type="none" w="med" len="med"/>
                    </a:lnB>
                    <a:solidFill>
                      <a:srgbClr val="1A1D21"/>
                    </a:solidFill>
                  </a:tcPr>
                </a:tc>
                <a:extLst>
                  <a:ext uri="{0D108BD9-81ED-4DB2-BD59-A6C34878D82A}">
                    <a16:rowId xmlns:a16="http://schemas.microsoft.com/office/drawing/2014/main" val="10002"/>
                  </a:ext>
                </a:extLst>
              </a:tr>
              <a:tr h="438912">
                <a:tc>
                  <a:txBody>
                    <a:bodyPr/>
                    <a:lstStyle/>
                    <a:p>
                      <a:pPr marL="0" indent="0">
                        <a:buNone/>
                      </a:pPr>
                      <a:r>
                        <a:rPr lang="en-US" sz="1250" dirty="0">
                          <a:solidFill>
                            <a:srgbClr val="EDEAE4"/>
                          </a:solidFill>
                          <a:latin typeface="Calibri" pitchFamily="34" charset="0"/>
                          <a:ea typeface="Calibri" pitchFamily="34" charset="-122"/>
                          <a:cs typeface="Calibri" pitchFamily="34" charset="-120"/>
                        </a:rPr>
                        <a:t>Throughput</a:t>
                      </a:r>
                      <a:endParaRPr lang="en-US" sz="1250" dirty="0">
                        <a:latin typeface="Calibri" charset="0"/>
                        <a:ea typeface="Calibri" charset="0"/>
                        <a:cs typeface="Calibri" charset="0"/>
                      </a:endParaRPr>
                    </a:p>
                  </a:txBody>
                  <a:tcPr marL="101600" marR="101600" marT="50800" marB="50800" anchor="ctr">
                    <a:lnL w="0" cap="flat" cmpd="sng" algn="ctr">
                      <a:noFill/>
                    </a:lnL>
                    <a:lnR w="0" cap="flat" cmpd="sng" algn="ctr">
                      <a:noFill/>
                    </a:lnR>
                    <a:lnT w="6350" cap="flat" cmpd="sng" algn="ctr">
                      <a:solidFill>
                        <a:srgbClr val="3A3F46"/>
                      </a:solidFill>
                      <a:prstDash val="solid"/>
                      <a:round/>
                      <a:headEnd type="none" w="med" len="med"/>
                      <a:tailEnd type="none" w="med" len="med"/>
                    </a:lnT>
                    <a:lnB w="6350" cap="flat" cmpd="sng" algn="ctr">
                      <a:solidFill>
                        <a:srgbClr val="3A3F46"/>
                      </a:solidFill>
                      <a:prstDash val="solid"/>
                      <a:round/>
                      <a:headEnd type="none" w="med" len="med"/>
                      <a:tailEnd type="none" w="med" len="med"/>
                    </a:lnB>
                    <a:solidFill>
                      <a:srgbClr val="1A1D21"/>
                    </a:solidFill>
                  </a:tcPr>
                </a:tc>
                <a:tc>
                  <a:txBody>
                    <a:bodyPr/>
                    <a:lstStyle/>
                    <a:p>
                      <a:pPr marL="0" indent="0">
                        <a:buNone/>
                      </a:pPr>
                      <a:r>
                        <a:rPr lang="en-US" sz="1250" dirty="0">
                          <a:solidFill>
                            <a:srgbClr val="9BA1A8"/>
                          </a:solidFill>
                          <a:latin typeface="Calibri" pitchFamily="34" charset="0"/>
                          <a:ea typeface="Calibri" pitchFamily="34" charset="-122"/>
                          <a:cs typeface="Calibri" pitchFamily="34" charset="-120"/>
                        </a:rPr>
                        <a:t>18 months to first production system</a:t>
                      </a:r>
                      <a:endParaRPr lang="en-US" sz="1250" dirty="0">
                        <a:latin typeface="Calibri" charset="0"/>
                        <a:ea typeface="Calibri" charset="0"/>
                        <a:cs typeface="Calibri" charset="0"/>
                      </a:endParaRPr>
                    </a:p>
                  </a:txBody>
                  <a:tcPr marL="101600" marR="101600" marT="50800" marB="50800" anchor="ctr">
                    <a:lnL w="0" cap="flat" cmpd="sng" algn="ctr">
                      <a:noFill/>
                    </a:lnL>
                    <a:lnR w="0" cap="flat" cmpd="sng" algn="ctr">
                      <a:noFill/>
                    </a:lnR>
                    <a:lnT w="6350" cap="flat" cmpd="sng" algn="ctr">
                      <a:solidFill>
                        <a:srgbClr val="3A3F46"/>
                      </a:solidFill>
                      <a:prstDash val="solid"/>
                      <a:round/>
                      <a:headEnd type="none" w="med" len="med"/>
                      <a:tailEnd type="none" w="med" len="med"/>
                    </a:lnT>
                    <a:lnB w="6350" cap="flat" cmpd="sng" algn="ctr">
                      <a:solidFill>
                        <a:srgbClr val="3A3F46"/>
                      </a:solidFill>
                      <a:prstDash val="solid"/>
                      <a:round/>
                      <a:headEnd type="none" w="med" len="med"/>
                      <a:tailEnd type="none" w="med" len="med"/>
                    </a:lnB>
                    <a:solidFill>
                      <a:srgbClr val="1A1D21"/>
                    </a:solidFill>
                  </a:tcPr>
                </a:tc>
                <a:tc>
                  <a:txBody>
                    <a:bodyPr/>
                    <a:lstStyle/>
                    <a:p>
                      <a:pPr marL="0" indent="0">
                        <a:buNone/>
                      </a:pPr>
                      <a:r>
                        <a:rPr lang="en-US" sz="1250" dirty="0">
                          <a:solidFill>
                            <a:srgbClr val="9BA1A8"/>
                          </a:solidFill>
                          <a:latin typeface="Calibri" pitchFamily="34" charset="0"/>
                          <a:ea typeface="Calibri" pitchFamily="34" charset="-122"/>
                          <a:cs typeface="Calibri" pitchFamily="34" charset="-120"/>
                        </a:rPr>
                        <a:t>Weeks from idea to production</a:t>
                      </a:r>
                      <a:endParaRPr lang="en-US" sz="1250" dirty="0">
                        <a:latin typeface="Calibri" charset="0"/>
                        <a:ea typeface="Calibri" charset="0"/>
                        <a:cs typeface="Calibri" charset="0"/>
                      </a:endParaRPr>
                    </a:p>
                  </a:txBody>
                  <a:tcPr marL="101600" marR="101600" marT="50800" marB="50800" anchor="ctr">
                    <a:lnL w="0" cap="flat" cmpd="sng" algn="ctr">
                      <a:noFill/>
                    </a:lnL>
                    <a:lnR w="0" cap="flat" cmpd="sng" algn="ctr">
                      <a:noFill/>
                    </a:lnR>
                    <a:lnT w="6350" cap="flat" cmpd="sng" algn="ctr">
                      <a:solidFill>
                        <a:srgbClr val="3A3F46"/>
                      </a:solidFill>
                      <a:prstDash val="solid"/>
                      <a:round/>
                      <a:headEnd type="none" w="med" len="med"/>
                      <a:tailEnd type="none" w="med" len="med"/>
                    </a:lnT>
                    <a:lnB w="6350" cap="flat" cmpd="sng" algn="ctr">
                      <a:solidFill>
                        <a:srgbClr val="3A3F46"/>
                      </a:solidFill>
                      <a:prstDash val="solid"/>
                      <a:round/>
                      <a:headEnd type="none" w="med" len="med"/>
                      <a:tailEnd type="none" w="med" len="med"/>
                    </a:lnB>
                    <a:solidFill>
                      <a:srgbClr val="1A1D21"/>
                    </a:solidFill>
                  </a:tcPr>
                </a:tc>
                <a:extLst>
                  <a:ext uri="{0D108BD9-81ED-4DB2-BD59-A6C34878D82A}">
                    <a16:rowId xmlns:a16="http://schemas.microsoft.com/office/drawing/2014/main" val="10003"/>
                  </a:ext>
                </a:extLst>
              </a:tr>
              <a:tr h="438912">
                <a:tc>
                  <a:txBody>
                    <a:bodyPr/>
                    <a:lstStyle/>
                    <a:p>
                      <a:pPr marL="0" indent="0">
                        <a:buNone/>
                      </a:pPr>
                      <a:r>
                        <a:rPr lang="en-US" sz="1250" dirty="0">
                          <a:solidFill>
                            <a:srgbClr val="EDEAE4"/>
                          </a:solidFill>
                          <a:latin typeface="Calibri" pitchFamily="34" charset="0"/>
                          <a:ea typeface="Calibri" pitchFamily="34" charset="-122"/>
                          <a:cs typeface="Calibri" pitchFamily="34" charset="-120"/>
                        </a:rPr>
                        <a:t>Quality gates</a:t>
                      </a:r>
                      <a:endParaRPr lang="en-US" sz="1250" dirty="0">
                        <a:latin typeface="Calibri" charset="0"/>
                        <a:ea typeface="Calibri" charset="0"/>
                        <a:cs typeface="Calibri" charset="0"/>
                      </a:endParaRPr>
                    </a:p>
                  </a:txBody>
                  <a:tcPr marL="101600" marR="101600" marT="50800" marB="50800" anchor="ctr">
                    <a:lnL w="0" cap="flat" cmpd="sng" algn="ctr">
                      <a:noFill/>
                    </a:lnL>
                    <a:lnR w="0" cap="flat" cmpd="sng" algn="ctr">
                      <a:noFill/>
                    </a:lnR>
                    <a:lnT w="6350" cap="flat" cmpd="sng" algn="ctr">
                      <a:solidFill>
                        <a:srgbClr val="3A3F46"/>
                      </a:solidFill>
                      <a:prstDash val="solid"/>
                      <a:round/>
                      <a:headEnd type="none" w="med" len="med"/>
                      <a:tailEnd type="none" w="med" len="med"/>
                    </a:lnT>
                    <a:lnB w="6350" cap="flat" cmpd="sng" algn="ctr">
                      <a:solidFill>
                        <a:srgbClr val="3A3F46"/>
                      </a:solidFill>
                      <a:prstDash val="solid"/>
                      <a:round/>
                      <a:headEnd type="none" w="med" len="med"/>
                      <a:tailEnd type="none" w="med" len="med"/>
                    </a:lnB>
                    <a:solidFill>
                      <a:srgbClr val="1A1D21"/>
                    </a:solidFill>
                  </a:tcPr>
                </a:tc>
                <a:tc>
                  <a:txBody>
                    <a:bodyPr/>
                    <a:lstStyle/>
                    <a:p>
                      <a:pPr marL="0" indent="0">
                        <a:buNone/>
                      </a:pPr>
                      <a:r>
                        <a:rPr lang="en-US" sz="1250" dirty="0">
                          <a:solidFill>
                            <a:srgbClr val="9BA1A8"/>
                          </a:solidFill>
                          <a:latin typeface="Calibri" pitchFamily="34" charset="0"/>
                          <a:ea typeface="Calibri" pitchFamily="34" charset="-122"/>
                          <a:cs typeface="Calibri" pitchFamily="34" charset="-120"/>
                        </a:rPr>
                        <a:t>Discovered in production</a:t>
                      </a:r>
                      <a:endParaRPr lang="en-US" sz="1250" dirty="0">
                        <a:latin typeface="Calibri" charset="0"/>
                        <a:ea typeface="Calibri" charset="0"/>
                        <a:cs typeface="Calibri" charset="0"/>
                      </a:endParaRPr>
                    </a:p>
                  </a:txBody>
                  <a:tcPr marL="101600" marR="101600" marT="50800" marB="50800" anchor="ctr">
                    <a:lnL w="0" cap="flat" cmpd="sng" algn="ctr">
                      <a:noFill/>
                    </a:lnL>
                    <a:lnR w="0" cap="flat" cmpd="sng" algn="ctr">
                      <a:noFill/>
                    </a:lnR>
                    <a:lnT w="6350" cap="flat" cmpd="sng" algn="ctr">
                      <a:solidFill>
                        <a:srgbClr val="3A3F46"/>
                      </a:solidFill>
                      <a:prstDash val="solid"/>
                      <a:round/>
                      <a:headEnd type="none" w="med" len="med"/>
                      <a:tailEnd type="none" w="med" len="med"/>
                    </a:lnT>
                    <a:lnB w="6350" cap="flat" cmpd="sng" algn="ctr">
                      <a:solidFill>
                        <a:srgbClr val="3A3F46"/>
                      </a:solidFill>
                      <a:prstDash val="solid"/>
                      <a:round/>
                      <a:headEnd type="none" w="med" len="med"/>
                      <a:tailEnd type="none" w="med" len="med"/>
                    </a:lnB>
                    <a:solidFill>
                      <a:srgbClr val="1A1D21"/>
                    </a:solidFill>
                  </a:tcPr>
                </a:tc>
                <a:tc>
                  <a:txBody>
                    <a:bodyPr/>
                    <a:lstStyle/>
                    <a:p>
                      <a:pPr marL="0" indent="0">
                        <a:buNone/>
                      </a:pPr>
                      <a:r>
                        <a:rPr lang="en-US" sz="1250" dirty="0">
                          <a:solidFill>
                            <a:srgbClr val="9BA1A8"/>
                          </a:solidFill>
                          <a:latin typeface="Calibri" pitchFamily="34" charset="0"/>
                          <a:ea typeface="Calibri" pitchFamily="34" charset="-122"/>
                          <a:cs typeface="Calibri" pitchFamily="34" charset="-120"/>
                        </a:rPr>
                        <a:t>Automated, with authority to stop</a:t>
                      </a:r>
                      <a:endParaRPr lang="en-US" sz="1250" dirty="0">
                        <a:latin typeface="Calibri" charset="0"/>
                        <a:ea typeface="Calibri" charset="0"/>
                        <a:cs typeface="Calibri" charset="0"/>
                      </a:endParaRPr>
                    </a:p>
                  </a:txBody>
                  <a:tcPr marL="101600" marR="101600" marT="50800" marB="50800" anchor="ctr">
                    <a:lnL w="0" cap="flat" cmpd="sng" algn="ctr">
                      <a:noFill/>
                    </a:lnL>
                    <a:lnR w="0" cap="flat" cmpd="sng" algn="ctr">
                      <a:noFill/>
                    </a:lnR>
                    <a:lnT w="6350" cap="flat" cmpd="sng" algn="ctr">
                      <a:solidFill>
                        <a:srgbClr val="3A3F46"/>
                      </a:solidFill>
                      <a:prstDash val="solid"/>
                      <a:round/>
                      <a:headEnd type="none" w="med" len="med"/>
                      <a:tailEnd type="none" w="med" len="med"/>
                    </a:lnT>
                    <a:lnB w="6350" cap="flat" cmpd="sng" algn="ctr">
                      <a:solidFill>
                        <a:srgbClr val="3A3F46"/>
                      </a:solidFill>
                      <a:prstDash val="solid"/>
                      <a:round/>
                      <a:headEnd type="none" w="med" len="med"/>
                      <a:tailEnd type="none" w="med" len="med"/>
                    </a:lnB>
                    <a:solidFill>
                      <a:srgbClr val="1A1D21"/>
                    </a:solidFill>
                  </a:tcPr>
                </a:tc>
                <a:extLst>
                  <a:ext uri="{0D108BD9-81ED-4DB2-BD59-A6C34878D82A}">
                    <a16:rowId xmlns:a16="http://schemas.microsoft.com/office/drawing/2014/main" val="10004"/>
                  </a:ext>
                </a:extLst>
              </a:tr>
              <a:tr h="438912">
                <a:tc>
                  <a:txBody>
                    <a:bodyPr/>
                    <a:lstStyle/>
                    <a:p>
                      <a:pPr marL="0" indent="0">
                        <a:buNone/>
                      </a:pPr>
                      <a:r>
                        <a:rPr lang="en-US" sz="1250" dirty="0">
                          <a:solidFill>
                            <a:srgbClr val="EDEAE4"/>
                          </a:solidFill>
                          <a:latin typeface="Calibri" pitchFamily="34" charset="0"/>
                          <a:ea typeface="Calibri" pitchFamily="34" charset="-122"/>
                          <a:cs typeface="Calibri" pitchFamily="34" charset="-120"/>
                        </a:rPr>
                        <a:t>Supply chain</a:t>
                      </a:r>
                      <a:endParaRPr lang="en-US" sz="1250" dirty="0">
                        <a:latin typeface="Calibri" charset="0"/>
                        <a:ea typeface="Calibri" charset="0"/>
                        <a:cs typeface="Calibri" charset="0"/>
                      </a:endParaRPr>
                    </a:p>
                  </a:txBody>
                  <a:tcPr marL="101600" marR="101600" marT="50800" marB="50800" anchor="ctr">
                    <a:lnL w="0" cap="flat" cmpd="sng" algn="ctr">
                      <a:noFill/>
                    </a:lnL>
                    <a:lnR w="0" cap="flat" cmpd="sng" algn="ctr">
                      <a:noFill/>
                    </a:lnR>
                    <a:lnT w="6350" cap="flat" cmpd="sng" algn="ctr">
                      <a:solidFill>
                        <a:srgbClr val="3A3F46"/>
                      </a:solidFill>
                      <a:prstDash val="solid"/>
                      <a:round/>
                      <a:headEnd type="none" w="med" len="med"/>
                      <a:tailEnd type="none" w="med" len="med"/>
                    </a:lnT>
                    <a:lnB w="6350" cap="flat" cmpd="sng" algn="ctr">
                      <a:solidFill>
                        <a:srgbClr val="3A3F46"/>
                      </a:solidFill>
                      <a:prstDash val="solid"/>
                      <a:round/>
                      <a:headEnd type="none" w="med" len="med"/>
                      <a:tailEnd type="none" w="med" len="med"/>
                    </a:lnB>
                    <a:solidFill>
                      <a:srgbClr val="1A1D21"/>
                    </a:solidFill>
                  </a:tcPr>
                </a:tc>
                <a:tc>
                  <a:txBody>
                    <a:bodyPr/>
                    <a:lstStyle/>
                    <a:p>
                      <a:pPr marL="0" indent="0">
                        <a:buNone/>
                      </a:pPr>
                      <a:r>
                        <a:rPr lang="en-US" sz="1250" dirty="0">
                          <a:solidFill>
                            <a:srgbClr val="9BA1A8"/>
                          </a:solidFill>
                          <a:latin typeface="Calibri" pitchFamily="34" charset="0"/>
                          <a:ea typeface="Calibri" pitchFamily="34" charset="-122"/>
                          <a:cs typeface="Calibri" pitchFamily="34" charset="-120"/>
                        </a:rPr>
                        <a:t>One vendor, one model, no exit</a:t>
                      </a:r>
                      <a:endParaRPr lang="en-US" sz="1250" dirty="0">
                        <a:latin typeface="Calibri" charset="0"/>
                        <a:ea typeface="Calibri" charset="0"/>
                        <a:cs typeface="Calibri" charset="0"/>
                      </a:endParaRPr>
                    </a:p>
                  </a:txBody>
                  <a:tcPr marL="101600" marR="101600" marT="50800" marB="50800" anchor="ctr">
                    <a:lnL w="0" cap="flat" cmpd="sng" algn="ctr">
                      <a:noFill/>
                    </a:lnL>
                    <a:lnR w="0" cap="flat" cmpd="sng" algn="ctr">
                      <a:noFill/>
                    </a:lnR>
                    <a:lnT w="6350" cap="flat" cmpd="sng" algn="ctr">
                      <a:solidFill>
                        <a:srgbClr val="3A3F46"/>
                      </a:solidFill>
                      <a:prstDash val="solid"/>
                      <a:round/>
                      <a:headEnd type="none" w="med" len="med"/>
                      <a:tailEnd type="none" w="med" len="med"/>
                    </a:lnT>
                    <a:lnB w="6350" cap="flat" cmpd="sng" algn="ctr">
                      <a:solidFill>
                        <a:srgbClr val="3A3F46"/>
                      </a:solidFill>
                      <a:prstDash val="solid"/>
                      <a:round/>
                      <a:headEnd type="none" w="med" len="med"/>
                      <a:tailEnd type="none" w="med" len="med"/>
                    </a:lnB>
                    <a:solidFill>
                      <a:srgbClr val="1A1D21"/>
                    </a:solidFill>
                  </a:tcPr>
                </a:tc>
                <a:tc>
                  <a:txBody>
                    <a:bodyPr/>
                    <a:lstStyle/>
                    <a:p>
                      <a:pPr marL="0" indent="0">
                        <a:buNone/>
                      </a:pPr>
                      <a:r>
                        <a:rPr lang="en-US" sz="1250" dirty="0">
                          <a:solidFill>
                            <a:srgbClr val="9BA1A8"/>
                          </a:solidFill>
                          <a:latin typeface="Calibri" pitchFamily="34" charset="0"/>
                          <a:ea typeface="Calibri" pitchFamily="34" charset="-122"/>
                          <a:cs typeface="Calibri" pitchFamily="34" charset="-120"/>
                        </a:rPr>
                        <a:t>Portable by design</a:t>
                      </a:r>
                      <a:endParaRPr lang="en-US" sz="1250" dirty="0">
                        <a:latin typeface="Calibri" charset="0"/>
                        <a:ea typeface="Calibri" charset="0"/>
                        <a:cs typeface="Calibri" charset="0"/>
                      </a:endParaRPr>
                    </a:p>
                  </a:txBody>
                  <a:tcPr marL="101600" marR="101600" marT="50800" marB="50800" anchor="ctr">
                    <a:lnL w="0" cap="flat" cmpd="sng" algn="ctr">
                      <a:noFill/>
                    </a:lnL>
                    <a:lnR w="0" cap="flat" cmpd="sng" algn="ctr">
                      <a:noFill/>
                    </a:lnR>
                    <a:lnT w="6350" cap="flat" cmpd="sng" algn="ctr">
                      <a:solidFill>
                        <a:srgbClr val="3A3F46"/>
                      </a:solidFill>
                      <a:prstDash val="solid"/>
                      <a:round/>
                      <a:headEnd type="none" w="med" len="med"/>
                      <a:tailEnd type="none" w="med" len="med"/>
                    </a:lnT>
                    <a:lnB w="6350" cap="flat" cmpd="sng" algn="ctr">
                      <a:solidFill>
                        <a:srgbClr val="3A3F46"/>
                      </a:solidFill>
                      <a:prstDash val="solid"/>
                      <a:round/>
                      <a:headEnd type="none" w="med" len="med"/>
                      <a:tailEnd type="none" w="med" len="med"/>
                    </a:lnB>
                    <a:solidFill>
                      <a:srgbClr val="1A1D21"/>
                    </a:solidFill>
                  </a:tcPr>
                </a:tc>
                <a:extLst>
                  <a:ext uri="{0D108BD9-81ED-4DB2-BD59-A6C34878D82A}">
                    <a16:rowId xmlns:a16="http://schemas.microsoft.com/office/drawing/2014/main" val="10005"/>
                  </a:ext>
                </a:extLst>
              </a:tr>
            </a:tbl>
          </a:graphicData>
        </a:graphic>
      </p:graphicFrame>
      <p:sp>
        <p:nvSpPr>
          <p:cNvPr id="5" name="Text 2"/>
          <p:cNvSpPr/>
          <p:nvPr/>
        </p:nvSpPr>
        <p:spPr>
          <a:xfrm>
            <a:off x="502920" y="4206240"/>
            <a:ext cx="7863840" cy="320040"/>
          </a:xfrm>
          <a:prstGeom prst="rect">
            <a:avLst/>
          </a:prstGeom>
          <a:noFill/>
          <a:ln/>
        </p:spPr>
        <p:txBody>
          <a:bodyPr wrap="square" lIns="0" tIns="0" rIns="0" bIns="0" rtlCol="0" anchor="ctr"/>
          <a:lstStyle/>
          <a:p>
            <a:pPr marL="0" indent="0">
              <a:buNone/>
            </a:pPr>
            <a:r>
              <a:rPr lang="en-US" sz="1450" b="1" dirty="0">
                <a:solidFill>
                  <a:srgbClr val="EDEAE4"/>
                </a:solidFill>
                <a:latin typeface="Calibri" pitchFamily="34" charset="0"/>
                <a:ea typeface="Calibri" pitchFamily="34" charset="-122"/>
                <a:cs typeface="Calibri" pitchFamily="34" charset="-120"/>
              </a:rPr>
              <a:t>A 95% failure rate is exactly what you would expect from an industry still hand-building every unit.</a:t>
            </a:r>
            <a:endParaRPr lang="en-US" sz="1450" dirty="0"/>
          </a:p>
        </p:txBody>
      </p:sp>
      <p:sp>
        <p:nvSpPr>
          <p:cNvPr id="6" name="Text 3"/>
          <p:cNvSpPr/>
          <p:nvPr/>
        </p:nvSpPr>
        <p:spPr>
          <a:xfrm>
            <a:off x="502920" y="4590288"/>
            <a:ext cx="8138160" cy="256032"/>
          </a:xfrm>
          <a:prstGeom prst="rect">
            <a:avLst/>
          </a:prstGeom>
          <a:noFill/>
          <a:ln/>
        </p:spPr>
        <p:txBody>
          <a:bodyPr wrap="square" lIns="0" tIns="0" rIns="0" bIns="0" rtlCol="0" anchor="ctr"/>
          <a:lstStyle/>
          <a:p>
            <a:pPr marL="0" indent="0">
              <a:buNone/>
            </a:pPr>
            <a:r>
              <a:rPr lang="en-US" sz="950" dirty="0">
                <a:solidFill>
                  <a:srgbClr val="9BA1A8"/>
                </a:solidFill>
                <a:latin typeface="Calibri" pitchFamily="34" charset="0"/>
                <a:ea typeface="Calibri" pitchFamily="34" charset="-122"/>
                <a:cs typeface="Calibri" pitchFamily="34" charset="-120"/>
              </a:rPr>
              <a:t>Source: </a:t>
            </a:r>
            <a:r>
              <a:rPr lang="en-US" sz="950" u="sng" dirty="0">
                <a:solidFill>
                  <a:srgbClr val="9BA1A8"/>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MIT NANDA via Fortune</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THE ADVANTAGE</a:t>
            </a:r>
            <a:endParaRPr lang="en-US" sz="1100" dirty="0"/>
          </a:p>
        </p:txBody>
      </p:sp>
      <p:sp>
        <p:nvSpPr>
          <p:cNvPr id="3" name="Text 1"/>
          <p:cNvSpPr/>
          <p:nvPr/>
        </p:nvSpPr>
        <p:spPr>
          <a:xfrm>
            <a:off x="502920" y="749808"/>
            <a:ext cx="7863840" cy="1188720"/>
          </a:xfrm>
          <a:prstGeom prst="rect">
            <a:avLst/>
          </a:prstGeom>
          <a:noFill/>
          <a:ln/>
        </p:spPr>
        <p:txBody>
          <a:bodyPr wrap="square" lIns="0" tIns="0" rIns="0" bIns="0" rtlCol="0" anchor="t"/>
          <a:lstStyle/>
          <a:p>
            <a:pPr marL="0" indent="0">
              <a:lnSpc>
                <a:spcPts val="4400"/>
              </a:lnSpc>
              <a:buNone/>
            </a:pPr>
            <a:r>
              <a:rPr lang="en-US" sz="3400" b="1" dirty="0">
                <a:solidFill>
                  <a:srgbClr val="EDEAE4"/>
                </a:solidFill>
                <a:latin typeface="Trebuchet MS" pitchFamily="34" charset="0"/>
                <a:ea typeface="Trebuchet MS" pitchFamily="34" charset="-122"/>
                <a:cs typeface="Trebuchet MS" pitchFamily="34" charset="-120"/>
              </a:rPr>
              <a:t>Europe industrialised the idea</a:t>
            </a:r>
            <a:endParaRPr lang="en-US" sz="3400" dirty="0"/>
          </a:p>
          <a:p>
            <a:pPr marL="0" indent="0">
              <a:lnSpc>
                <a:spcPts val="4400"/>
              </a:lnSpc>
              <a:buNone/>
            </a:pPr>
            <a:r>
              <a:rPr lang="en-US" sz="3400" b="1" dirty="0">
                <a:solidFill>
                  <a:srgbClr val="E9A13B"/>
                </a:solidFill>
                <a:latin typeface="Trebuchet MS" pitchFamily="34" charset="0"/>
                <a:ea typeface="Trebuchet MS" pitchFamily="34" charset="-122"/>
                <a:cs typeface="Trebuchet MS" pitchFamily="34" charset="-120"/>
              </a:rPr>
              <a:t>“this will work every time”</a:t>
            </a:r>
            <a:endParaRPr lang="en-US" sz="3400" dirty="0"/>
          </a:p>
        </p:txBody>
      </p:sp>
      <p:sp>
        <p:nvSpPr>
          <p:cNvPr id="4" name="Shape 2"/>
          <p:cNvSpPr/>
          <p:nvPr/>
        </p:nvSpPr>
        <p:spPr>
          <a:xfrm>
            <a:off x="502920" y="2286000"/>
            <a:ext cx="1280160" cy="457200"/>
          </a:xfrm>
          <a:prstGeom prst="rect">
            <a:avLst/>
          </a:prstGeom>
          <a:solidFill>
            <a:srgbClr val="262A30"/>
          </a:solidFill>
          <a:ln w="6350">
            <a:solidFill>
              <a:srgbClr val="3A3F46"/>
            </a:solidFill>
            <a:prstDash val="solid"/>
          </a:ln>
        </p:spPr>
        <p:txBody>
          <a:bodyPr/>
          <a:lstStyle/>
          <a:p>
            <a:endParaRPr lang="en-BE"/>
          </a:p>
        </p:txBody>
      </p:sp>
      <p:sp>
        <p:nvSpPr>
          <p:cNvPr id="5" name="Text 3"/>
          <p:cNvSpPr/>
          <p:nvPr/>
        </p:nvSpPr>
        <p:spPr>
          <a:xfrm>
            <a:off x="502920" y="2286000"/>
            <a:ext cx="1280160" cy="457200"/>
          </a:xfrm>
          <a:prstGeom prst="rect">
            <a:avLst/>
          </a:prstGeom>
          <a:noFill/>
          <a:ln/>
        </p:spPr>
        <p:txBody>
          <a:bodyPr wrap="square" lIns="0" tIns="0" rIns="0" bIns="0" rtlCol="0" anchor="ctr"/>
          <a:lstStyle/>
          <a:p>
            <a:pPr marL="0" indent="0" algn="ctr">
              <a:buNone/>
            </a:pPr>
            <a:r>
              <a:rPr lang="en-US" sz="1250" dirty="0">
                <a:solidFill>
                  <a:srgbClr val="EDEAE4"/>
                </a:solidFill>
                <a:latin typeface="Calibri" pitchFamily="34" charset="0"/>
                <a:ea typeface="Calibri" pitchFamily="34" charset="-122"/>
                <a:cs typeface="Calibri" pitchFamily="34" charset="-120"/>
              </a:rPr>
              <a:t>Standards</a:t>
            </a:r>
            <a:endParaRPr lang="en-US" sz="1250" dirty="0"/>
          </a:p>
        </p:txBody>
      </p:sp>
      <p:sp>
        <p:nvSpPr>
          <p:cNvPr id="6" name="Shape 4"/>
          <p:cNvSpPr/>
          <p:nvPr/>
        </p:nvSpPr>
        <p:spPr>
          <a:xfrm>
            <a:off x="2057400" y="2286000"/>
            <a:ext cx="1325880" cy="457200"/>
          </a:xfrm>
          <a:prstGeom prst="rect">
            <a:avLst/>
          </a:prstGeom>
          <a:solidFill>
            <a:srgbClr val="262A30"/>
          </a:solidFill>
          <a:ln w="6350">
            <a:solidFill>
              <a:srgbClr val="3A3F46"/>
            </a:solidFill>
            <a:prstDash val="solid"/>
          </a:ln>
        </p:spPr>
        <p:txBody>
          <a:bodyPr/>
          <a:lstStyle/>
          <a:p>
            <a:endParaRPr lang="en-BE"/>
          </a:p>
        </p:txBody>
      </p:sp>
      <p:sp>
        <p:nvSpPr>
          <p:cNvPr id="7" name="Text 5"/>
          <p:cNvSpPr/>
          <p:nvPr/>
        </p:nvSpPr>
        <p:spPr>
          <a:xfrm>
            <a:off x="2057400" y="2286000"/>
            <a:ext cx="1325880" cy="457200"/>
          </a:xfrm>
          <a:prstGeom prst="rect">
            <a:avLst/>
          </a:prstGeom>
          <a:noFill/>
          <a:ln/>
        </p:spPr>
        <p:txBody>
          <a:bodyPr wrap="square" lIns="0" tIns="0" rIns="0" bIns="0" rtlCol="0" anchor="ctr"/>
          <a:lstStyle/>
          <a:p>
            <a:pPr marL="0" indent="0" algn="ctr">
              <a:buNone/>
            </a:pPr>
            <a:r>
              <a:rPr lang="en-US" sz="1250" dirty="0">
                <a:solidFill>
                  <a:srgbClr val="EDEAE4"/>
                </a:solidFill>
                <a:latin typeface="Calibri" pitchFamily="34" charset="0"/>
                <a:ea typeface="Calibri" pitchFamily="34" charset="-122"/>
                <a:cs typeface="Calibri" pitchFamily="34" charset="-120"/>
              </a:rPr>
              <a:t>Tolerances</a:t>
            </a:r>
            <a:endParaRPr lang="en-US" sz="1250" dirty="0"/>
          </a:p>
        </p:txBody>
      </p:sp>
      <p:sp>
        <p:nvSpPr>
          <p:cNvPr id="8" name="Shape 6"/>
          <p:cNvSpPr/>
          <p:nvPr/>
        </p:nvSpPr>
        <p:spPr>
          <a:xfrm>
            <a:off x="3657600" y="2286000"/>
            <a:ext cx="1463040" cy="457200"/>
          </a:xfrm>
          <a:prstGeom prst="rect">
            <a:avLst/>
          </a:prstGeom>
          <a:solidFill>
            <a:srgbClr val="262A30"/>
          </a:solidFill>
          <a:ln w="6350">
            <a:solidFill>
              <a:srgbClr val="3A3F46"/>
            </a:solidFill>
            <a:prstDash val="solid"/>
          </a:ln>
        </p:spPr>
        <p:txBody>
          <a:bodyPr/>
          <a:lstStyle/>
          <a:p>
            <a:endParaRPr lang="en-BE"/>
          </a:p>
        </p:txBody>
      </p:sp>
      <p:sp>
        <p:nvSpPr>
          <p:cNvPr id="9" name="Text 7"/>
          <p:cNvSpPr/>
          <p:nvPr/>
        </p:nvSpPr>
        <p:spPr>
          <a:xfrm>
            <a:off x="3657600" y="2286000"/>
            <a:ext cx="1463040" cy="457200"/>
          </a:xfrm>
          <a:prstGeom prst="rect">
            <a:avLst/>
          </a:prstGeom>
          <a:noFill/>
          <a:ln/>
        </p:spPr>
        <p:txBody>
          <a:bodyPr wrap="square" lIns="0" tIns="0" rIns="0" bIns="0" rtlCol="0" anchor="ctr"/>
          <a:lstStyle/>
          <a:p>
            <a:pPr marL="0" indent="0" algn="ctr">
              <a:buNone/>
            </a:pPr>
            <a:r>
              <a:rPr lang="en-US" sz="1250" dirty="0">
                <a:solidFill>
                  <a:srgbClr val="EDEAE4"/>
                </a:solidFill>
                <a:latin typeface="Calibri" pitchFamily="34" charset="0"/>
                <a:ea typeface="Calibri" pitchFamily="34" charset="-122"/>
                <a:cs typeface="Calibri" pitchFamily="34" charset="-120"/>
              </a:rPr>
              <a:t>Certification</a:t>
            </a:r>
            <a:endParaRPr lang="en-US" sz="1250" dirty="0"/>
          </a:p>
        </p:txBody>
      </p:sp>
      <p:sp>
        <p:nvSpPr>
          <p:cNvPr id="10" name="Shape 8"/>
          <p:cNvSpPr/>
          <p:nvPr/>
        </p:nvSpPr>
        <p:spPr>
          <a:xfrm>
            <a:off x="5394960" y="2286000"/>
            <a:ext cx="1417320" cy="457200"/>
          </a:xfrm>
          <a:prstGeom prst="rect">
            <a:avLst/>
          </a:prstGeom>
          <a:solidFill>
            <a:srgbClr val="262A30"/>
          </a:solidFill>
          <a:ln w="6350">
            <a:solidFill>
              <a:srgbClr val="3A3F46"/>
            </a:solidFill>
            <a:prstDash val="solid"/>
          </a:ln>
        </p:spPr>
        <p:txBody>
          <a:bodyPr/>
          <a:lstStyle/>
          <a:p>
            <a:endParaRPr lang="en-BE"/>
          </a:p>
        </p:txBody>
      </p:sp>
      <p:sp>
        <p:nvSpPr>
          <p:cNvPr id="11" name="Text 9"/>
          <p:cNvSpPr/>
          <p:nvPr/>
        </p:nvSpPr>
        <p:spPr>
          <a:xfrm>
            <a:off x="5394960" y="2286000"/>
            <a:ext cx="1417320" cy="457200"/>
          </a:xfrm>
          <a:prstGeom prst="rect">
            <a:avLst/>
          </a:prstGeom>
          <a:noFill/>
          <a:ln/>
        </p:spPr>
        <p:txBody>
          <a:bodyPr wrap="square" lIns="0" tIns="0" rIns="0" bIns="0" rtlCol="0" anchor="ctr"/>
          <a:lstStyle/>
          <a:p>
            <a:pPr marL="0" indent="0" algn="ctr">
              <a:buNone/>
            </a:pPr>
            <a:r>
              <a:rPr lang="en-US" sz="1250" dirty="0">
                <a:solidFill>
                  <a:srgbClr val="EDEAE4"/>
                </a:solidFill>
                <a:latin typeface="Calibri" pitchFamily="34" charset="0"/>
                <a:ea typeface="Calibri" pitchFamily="34" charset="-122"/>
                <a:cs typeface="Calibri" pitchFamily="34" charset="-120"/>
              </a:rPr>
              <a:t>Safety cases</a:t>
            </a:r>
            <a:endParaRPr lang="en-US" sz="1250" dirty="0"/>
          </a:p>
        </p:txBody>
      </p:sp>
      <p:sp>
        <p:nvSpPr>
          <p:cNvPr id="12" name="Shape 10"/>
          <p:cNvSpPr/>
          <p:nvPr/>
        </p:nvSpPr>
        <p:spPr>
          <a:xfrm>
            <a:off x="7086600" y="2286000"/>
            <a:ext cx="1554480" cy="457200"/>
          </a:xfrm>
          <a:prstGeom prst="rect">
            <a:avLst/>
          </a:prstGeom>
          <a:solidFill>
            <a:srgbClr val="262A30"/>
          </a:solidFill>
          <a:ln w="6350">
            <a:solidFill>
              <a:srgbClr val="3A3F46"/>
            </a:solidFill>
            <a:prstDash val="solid"/>
          </a:ln>
        </p:spPr>
        <p:txBody>
          <a:bodyPr/>
          <a:lstStyle/>
          <a:p>
            <a:endParaRPr lang="en-BE"/>
          </a:p>
        </p:txBody>
      </p:sp>
      <p:sp>
        <p:nvSpPr>
          <p:cNvPr id="13" name="Text 11"/>
          <p:cNvSpPr/>
          <p:nvPr/>
        </p:nvSpPr>
        <p:spPr>
          <a:xfrm>
            <a:off x="7086600" y="2286000"/>
            <a:ext cx="1554480" cy="457200"/>
          </a:xfrm>
          <a:prstGeom prst="rect">
            <a:avLst/>
          </a:prstGeom>
          <a:noFill/>
          <a:ln/>
        </p:spPr>
        <p:txBody>
          <a:bodyPr wrap="square" lIns="0" tIns="0" rIns="0" bIns="0" rtlCol="0" anchor="ctr"/>
          <a:lstStyle/>
          <a:p>
            <a:pPr marL="0" indent="0" algn="ctr">
              <a:buNone/>
            </a:pPr>
            <a:r>
              <a:rPr lang="en-US" sz="1250" dirty="0">
                <a:solidFill>
                  <a:srgbClr val="EDEAE4"/>
                </a:solidFill>
                <a:latin typeface="Calibri" pitchFamily="34" charset="0"/>
                <a:ea typeface="Calibri" pitchFamily="34" charset="-122"/>
                <a:cs typeface="Calibri" pitchFamily="34" charset="-120"/>
              </a:rPr>
              <a:t>Supply chain</a:t>
            </a:r>
            <a:endParaRPr lang="en-US" sz="1250" dirty="0"/>
          </a:p>
        </p:txBody>
      </p:sp>
      <p:sp>
        <p:nvSpPr>
          <p:cNvPr id="14" name="Text 12"/>
          <p:cNvSpPr/>
          <p:nvPr/>
        </p:nvSpPr>
        <p:spPr>
          <a:xfrm>
            <a:off x="502920" y="3200400"/>
            <a:ext cx="7863840" cy="1005840"/>
          </a:xfrm>
          <a:prstGeom prst="rect">
            <a:avLst/>
          </a:prstGeom>
          <a:noFill/>
          <a:ln/>
        </p:spPr>
        <p:txBody>
          <a:bodyPr wrap="square" lIns="0" tIns="0" rIns="0" bIns="0" rtlCol="0" anchor="ctr"/>
          <a:lstStyle/>
          <a:p>
            <a:pPr marL="0" indent="0">
              <a:lnSpc>
                <a:spcPts val="2200"/>
              </a:lnSpc>
              <a:buNone/>
            </a:pPr>
            <a:r>
              <a:rPr lang="en-US" sz="1550" b="1" dirty="0">
                <a:solidFill>
                  <a:srgbClr val="EDEAE4"/>
                </a:solidFill>
                <a:latin typeface="Calibri" pitchFamily="34" charset="0"/>
                <a:ea typeface="Calibri" pitchFamily="34" charset="-122"/>
                <a:cs typeface="Calibri" pitchFamily="34" charset="-120"/>
              </a:rPr>
              <a:t>We adopted Silicon Valley’s pace and abandoned the one competence that was ours.</a:t>
            </a:r>
            <a:endParaRPr lang="en-US" sz="1550" dirty="0"/>
          </a:p>
          <a:p>
            <a:pPr marL="0" indent="0">
              <a:lnSpc>
                <a:spcPts val="2200"/>
              </a:lnSpc>
              <a:buNone/>
            </a:pPr>
            <a:r>
              <a:rPr lang="en-US" sz="1550" dirty="0">
                <a:solidFill>
                  <a:srgbClr val="9BA1A8"/>
                </a:solidFill>
                <a:latin typeface="Calibri" pitchFamily="34" charset="0"/>
                <a:ea typeface="Calibri" pitchFamily="34" charset="-122"/>
                <a:cs typeface="Calibri" pitchFamily="34" charset="-120"/>
              </a:rPr>
              <a:t>The proposal is not to copy American AI faster. It is to do to AI what Europe did to manufacturing:</a:t>
            </a:r>
            <a:endParaRPr lang="en-US" sz="1550" dirty="0"/>
          </a:p>
          <a:p>
            <a:pPr marL="0" indent="0">
              <a:lnSpc>
                <a:spcPts val="2200"/>
              </a:lnSpc>
              <a:buNone/>
            </a:pPr>
            <a:r>
              <a:rPr lang="en-US" sz="1550" dirty="0">
                <a:solidFill>
                  <a:srgbClr val="9BA1A8"/>
                </a:solidFill>
                <a:latin typeface="Calibri" pitchFamily="34" charset="0"/>
                <a:ea typeface="Calibri" pitchFamily="34" charset="-122"/>
                <a:cs typeface="Calibri" pitchFamily="34" charset="-120"/>
              </a:rPr>
              <a:t>make it boring, repeatable, certified and trusted.</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THE MOAT</a:t>
            </a:r>
            <a:endParaRPr lang="en-US" sz="1100" dirty="0"/>
          </a:p>
        </p:txBody>
      </p:sp>
      <p:sp>
        <p:nvSpPr>
          <p:cNvPr id="3" name="Text 1"/>
          <p:cNvSpPr/>
          <p:nvPr/>
        </p:nvSpPr>
        <p:spPr>
          <a:xfrm>
            <a:off x="502920" y="1417320"/>
            <a:ext cx="7955280" cy="1737360"/>
          </a:xfrm>
          <a:prstGeom prst="rect">
            <a:avLst/>
          </a:prstGeom>
          <a:noFill/>
          <a:ln/>
        </p:spPr>
        <p:txBody>
          <a:bodyPr wrap="square" lIns="0" tIns="0" rIns="0" bIns="0" rtlCol="0" anchor="ctr"/>
          <a:lstStyle/>
          <a:p>
            <a:pPr marL="0" indent="0">
              <a:lnSpc>
                <a:spcPts val="4600"/>
              </a:lnSpc>
              <a:buNone/>
            </a:pPr>
            <a:r>
              <a:rPr lang="en-US" sz="3400" b="1" dirty="0">
                <a:solidFill>
                  <a:srgbClr val="EDEAE4"/>
                </a:solidFill>
                <a:latin typeface="Trebuchet MS" pitchFamily="34" charset="0"/>
                <a:ea typeface="Trebuchet MS" pitchFamily="34" charset="-122"/>
                <a:cs typeface="Trebuchet MS" pitchFamily="34" charset="-120"/>
              </a:rPr>
              <a:t>“Context is the new competitive asset.
</a:t>
            </a:r>
            <a:r>
              <a:rPr lang="en-US" sz="3400" b="1" dirty="0">
                <a:solidFill>
                  <a:srgbClr val="E9A13B"/>
                </a:solidFill>
                <a:latin typeface="Trebuchet MS" pitchFamily="34" charset="0"/>
                <a:ea typeface="Trebuchet MS" pitchFamily="34" charset="-122"/>
                <a:cs typeface="Trebuchet MS" pitchFamily="34" charset="-120"/>
              </a:rPr>
              <a:t>Whoever owns it, owns the process.”</a:t>
            </a:r>
            <a:endParaRPr lang="en-US" sz="3400" dirty="0"/>
          </a:p>
        </p:txBody>
      </p:sp>
      <p:sp>
        <p:nvSpPr>
          <p:cNvPr id="4" name="Text 2"/>
          <p:cNvSpPr/>
          <p:nvPr/>
        </p:nvSpPr>
        <p:spPr>
          <a:xfrm>
            <a:off x="502920" y="3310128"/>
            <a:ext cx="5486400" cy="292608"/>
          </a:xfrm>
          <a:prstGeom prst="rect">
            <a:avLst/>
          </a:prstGeom>
          <a:noFill/>
          <a:ln/>
        </p:spPr>
        <p:txBody>
          <a:bodyPr wrap="square" lIns="0" tIns="0" rIns="0" bIns="0" rtlCol="0" anchor="ctr"/>
          <a:lstStyle/>
          <a:p>
            <a:pPr marL="0" indent="0">
              <a:buNone/>
            </a:pPr>
            <a:r>
              <a:rPr lang="en-US" sz="1350" kern="0" spc="100" dirty="0">
                <a:solidFill>
                  <a:srgbClr val="9BA1A8"/>
                </a:solidFill>
                <a:latin typeface="Calibri" pitchFamily="34" charset="0"/>
                <a:ea typeface="Calibri" pitchFamily="34" charset="-122"/>
                <a:cs typeface="Calibri" pitchFamily="34" charset="-120"/>
              </a:rPr>
              <a:t>IDC — Hannover Messe, April 2026</a:t>
            </a:r>
            <a:endParaRPr lang="en-US" sz="1350" dirty="0"/>
          </a:p>
        </p:txBody>
      </p:sp>
      <p:sp>
        <p:nvSpPr>
          <p:cNvPr id="5" name="Text 3"/>
          <p:cNvSpPr/>
          <p:nvPr/>
        </p:nvSpPr>
        <p:spPr>
          <a:xfrm>
            <a:off x="502920" y="3749040"/>
            <a:ext cx="7680960" cy="640080"/>
          </a:xfrm>
          <a:prstGeom prst="rect">
            <a:avLst/>
          </a:prstGeom>
          <a:noFill/>
          <a:ln/>
        </p:spPr>
        <p:txBody>
          <a:bodyPr wrap="square" lIns="0" tIns="0" rIns="0" bIns="0" rtlCol="0" anchor="ctr"/>
          <a:lstStyle/>
          <a:p>
            <a:pPr marL="0" indent="0">
              <a:lnSpc>
                <a:spcPts val="2000"/>
              </a:lnSpc>
              <a:buNone/>
            </a:pPr>
            <a:r>
              <a:rPr lang="en-US" sz="1450" dirty="0">
                <a:solidFill>
                  <a:srgbClr val="9BA1A8"/>
                </a:solidFill>
                <a:latin typeface="Calibri" pitchFamily="34" charset="0"/>
                <a:ea typeface="Calibri" pitchFamily="34" charset="-122"/>
                <a:cs typeface="Calibri" pitchFamily="34" charset="-120"/>
              </a:rPr>
              <a:t>Vibration signatures. Humidity in a chemical recipe. Thirty years of failure modes on a turbine with eleven installations worldwide. None of it is on the internet.</a:t>
            </a:r>
            <a:endParaRPr lang="en-US" sz="1450" dirty="0"/>
          </a:p>
        </p:txBody>
      </p:sp>
      <p:sp>
        <p:nvSpPr>
          <p:cNvPr id="6" name="Text 4"/>
          <p:cNvSpPr/>
          <p:nvPr/>
        </p:nvSpPr>
        <p:spPr>
          <a:xfrm>
            <a:off x="502920" y="4572000"/>
            <a:ext cx="8138160" cy="256032"/>
          </a:xfrm>
          <a:prstGeom prst="rect">
            <a:avLst/>
          </a:prstGeom>
          <a:noFill/>
          <a:ln/>
        </p:spPr>
        <p:txBody>
          <a:bodyPr wrap="square" lIns="0" tIns="0" rIns="0" bIns="0" rtlCol="0" anchor="ctr"/>
          <a:lstStyle/>
          <a:p>
            <a:pPr marL="0" indent="0">
              <a:buNone/>
            </a:pPr>
            <a:r>
              <a:rPr lang="en-US" sz="950" dirty="0">
                <a:solidFill>
                  <a:srgbClr val="9BA1A8"/>
                </a:solidFill>
                <a:latin typeface="Calibri" pitchFamily="34" charset="0"/>
                <a:ea typeface="Calibri" pitchFamily="34" charset="-122"/>
                <a:cs typeface="Calibri" pitchFamily="34" charset="-120"/>
              </a:rPr>
              <a:t>Source: </a:t>
            </a:r>
            <a:r>
              <a:rPr lang="en-US" sz="950" u="sng" dirty="0">
                <a:solidFill>
                  <a:srgbClr val="9BA1A8"/>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IDC</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ALREADY SHIPPING</a:t>
            </a:r>
            <a:endParaRPr lang="en-US" sz="1100" dirty="0"/>
          </a:p>
        </p:txBody>
      </p:sp>
      <p:sp>
        <p:nvSpPr>
          <p:cNvPr id="3" name="Text 1"/>
          <p:cNvSpPr/>
          <p:nvPr/>
        </p:nvSpPr>
        <p:spPr>
          <a:xfrm>
            <a:off x="502920" y="749808"/>
            <a:ext cx="7863840" cy="914400"/>
          </a:xfrm>
          <a:prstGeom prst="rect">
            <a:avLst/>
          </a:prstGeom>
          <a:noFill/>
          <a:ln/>
        </p:spPr>
        <p:txBody>
          <a:bodyPr wrap="square" lIns="0" tIns="0" rIns="0" bIns="0" rtlCol="0" anchor="t"/>
          <a:lstStyle/>
          <a:p>
            <a:pPr marL="0" indent="0">
              <a:lnSpc>
                <a:spcPts val="4400"/>
              </a:lnSpc>
              <a:buNone/>
            </a:pPr>
            <a:r>
              <a:rPr lang="en-US" sz="3800" b="1" dirty="0">
                <a:solidFill>
                  <a:srgbClr val="EDEAE4"/>
                </a:solidFill>
                <a:latin typeface="Trebuchet MS" pitchFamily="34" charset="0"/>
                <a:ea typeface="Trebuchet MS" pitchFamily="34" charset="-122"/>
                <a:cs typeface="Trebuchet MS" pitchFamily="34" charset="-120"/>
              </a:rPr>
              <a:t>This is not aspiration</a:t>
            </a:r>
            <a:endParaRPr lang="en-US" sz="3800" dirty="0"/>
          </a:p>
        </p:txBody>
      </p:sp>
      <p:sp>
        <p:nvSpPr>
          <p:cNvPr id="4" name="Shape 2"/>
          <p:cNvSpPr/>
          <p:nvPr/>
        </p:nvSpPr>
        <p:spPr>
          <a:xfrm>
            <a:off x="502920" y="1737360"/>
            <a:ext cx="2514600" cy="1691640"/>
          </a:xfrm>
          <a:prstGeom prst="rect">
            <a:avLst/>
          </a:prstGeom>
          <a:solidFill>
            <a:srgbClr val="262A30"/>
          </a:solidFill>
          <a:ln w="12700">
            <a:solidFill>
              <a:srgbClr val="262A30"/>
            </a:solidFill>
            <a:prstDash val="solid"/>
          </a:ln>
        </p:spPr>
        <p:txBody>
          <a:bodyPr/>
          <a:lstStyle/>
          <a:p>
            <a:endParaRPr lang="en-BE"/>
          </a:p>
        </p:txBody>
      </p:sp>
      <p:sp>
        <p:nvSpPr>
          <p:cNvPr id="5" name="Text 3"/>
          <p:cNvSpPr/>
          <p:nvPr/>
        </p:nvSpPr>
        <p:spPr>
          <a:xfrm>
            <a:off x="740664" y="1920240"/>
            <a:ext cx="2103120" cy="365760"/>
          </a:xfrm>
          <a:prstGeom prst="rect">
            <a:avLst/>
          </a:prstGeom>
          <a:noFill/>
          <a:ln/>
        </p:spPr>
        <p:txBody>
          <a:bodyPr wrap="square" lIns="0" tIns="0" rIns="0" bIns="0" rtlCol="0" anchor="ctr"/>
          <a:lstStyle/>
          <a:p>
            <a:pPr marL="0" indent="0">
              <a:buNone/>
            </a:pPr>
            <a:r>
              <a:rPr lang="en-US" sz="1900" b="1" dirty="0">
                <a:solidFill>
                  <a:srgbClr val="EDEAE4"/>
                </a:solidFill>
                <a:latin typeface="Trebuchet MS" pitchFamily="34" charset="0"/>
                <a:ea typeface="Trebuchet MS" pitchFamily="34" charset="-122"/>
                <a:cs typeface="Trebuchet MS" pitchFamily="34" charset="-120"/>
              </a:rPr>
              <a:t>Siemens</a:t>
            </a:r>
            <a:endParaRPr lang="en-US" sz="1900" dirty="0"/>
          </a:p>
        </p:txBody>
      </p:sp>
      <p:sp>
        <p:nvSpPr>
          <p:cNvPr id="6" name="Text 4"/>
          <p:cNvSpPr/>
          <p:nvPr/>
        </p:nvSpPr>
        <p:spPr>
          <a:xfrm>
            <a:off x="740664" y="2359152"/>
            <a:ext cx="2057400" cy="960120"/>
          </a:xfrm>
          <a:prstGeom prst="rect">
            <a:avLst/>
          </a:prstGeom>
          <a:noFill/>
          <a:ln/>
        </p:spPr>
        <p:txBody>
          <a:bodyPr wrap="square" lIns="0" tIns="0" rIns="0" bIns="0" rtlCol="0" anchor="ctr"/>
          <a:lstStyle/>
          <a:p>
            <a:pPr marL="0" indent="0">
              <a:lnSpc>
                <a:spcPts val="1700"/>
              </a:lnSpc>
              <a:buNone/>
            </a:pPr>
            <a:r>
              <a:rPr lang="en-US" sz="1250" dirty="0">
                <a:solidFill>
                  <a:srgbClr val="9BA1A8"/>
                </a:solidFill>
                <a:latin typeface="Calibri" pitchFamily="34" charset="0"/>
                <a:ea typeface="Calibri" pitchFamily="34" charset="-122"/>
                <a:cs typeface="Calibri" pitchFamily="34" charset="-120"/>
              </a:rPr>
              <a:t>Industrial AI Operating System with Nvidia, announced at CES 2026 — design through maintenance.</a:t>
            </a:r>
            <a:endParaRPr lang="en-US" sz="1250" dirty="0"/>
          </a:p>
        </p:txBody>
      </p:sp>
      <p:sp>
        <p:nvSpPr>
          <p:cNvPr id="7" name="Shape 5"/>
          <p:cNvSpPr/>
          <p:nvPr/>
        </p:nvSpPr>
        <p:spPr>
          <a:xfrm>
            <a:off x="3246120" y="1737360"/>
            <a:ext cx="2514600" cy="1691640"/>
          </a:xfrm>
          <a:prstGeom prst="rect">
            <a:avLst/>
          </a:prstGeom>
          <a:solidFill>
            <a:srgbClr val="262A30"/>
          </a:solidFill>
          <a:ln w="12700">
            <a:solidFill>
              <a:srgbClr val="262A30"/>
            </a:solidFill>
            <a:prstDash val="solid"/>
          </a:ln>
        </p:spPr>
        <p:txBody>
          <a:bodyPr/>
          <a:lstStyle/>
          <a:p>
            <a:endParaRPr lang="en-BE"/>
          </a:p>
        </p:txBody>
      </p:sp>
      <p:sp>
        <p:nvSpPr>
          <p:cNvPr id="8" name="Text 6"/>
          <p:cNvSpPr/>
          <p:nvPr/>
        </p:nvSpPr>
        <p:spPr>
          <a:xfrm>
            <a:off x="3483864" y="1920240"/>
            <a:ext cx="2103120" cy="365760"/>
          </a:xfrm>
          <a:prstGeom prst="rect">
            <a:avLst/>
          </a:prstGeom>
          <a:noFill/>
          <a:ln/>
        </p:spPr>
        <p:txBody>
          <a:bodyPr wrap="square" lIns="0" tIns="0" rIns="0" bIns="0" rtlCol="0" anchor="ctr"/>
          <a:lstStyle/>
          <a:p>
            <a:pPr marL="0" indent="0">
              <a:buNone/>
            </a:pPr>
            <a:r>
              <a:rPr lang="en-US" sz="1900" b="1" dirty="0">
                <a:solidFill>
                  <a:srgbClr val="EDEAE4"/>
                </a:solidFill>
                <a:latin typeface="Trebuchet MS" pitchFamily="34" charset="0"/>
                <a:ea typeface="Trebuchet MS" pitchFamily="34" charset="-122"/>
                <a:cs typeface="Trebuchet MS" pitchFamily="34" charset="-120"/>
              </a:rPr>
              <a:t>BMW</a:t>
            </a:r>
            <a:endParaRPr lang="en-US" sz="1900" dirty="0"/>
          </a:p>
        </p:txBody>
      </p:sp>
      <p:sp>
        <p:nvSpPr>
          <p:cNvPr id="9" name="Text 7"/>
          <p:cNvSpPr/>
          <p:nvPr/>
        </p:nvSpPr>
        <p:spPr>
          <a:xfrm>
            <a:off x="3483864" y="2359152"/>
            <a:ext cx="2057400" cy="960120"/>
          </a:xfrm>
          <a:prstGeom prst="rect">
            <a:avLst/>
          </a:prstGeom>
          <a:noFill/>
          <a:ln/>
        </p:spPr>
        <p:txBody>
          <a:bodyPr wrap="square" lIns="0" tIns="0" rIns="0" bIns="0" rtlCol="0" anchor="ctr"/>
          <a:lstStyle/>
          <a:p>
            <a:pPr marL="0" indent="0">
              <a:lnSpc>
                <a:spcPts val="1700"/>
              </a:lnSpc>
              <a:buNone/>
            </a:pPr>
            <a:r>
              <a:rPr lang="en-US" sz="1250" dirty="0">
                <a:solidFill>
                  <a:srgbClr val="9BA1A8"/>
                </a:solidFill>
                <a:latin typeface="Calibri" pitchFamily="34" charset="0"/>
                <a:ea typeface="Calibri" pitchFamily="34" charset="-122"/>
                <a:cs typeface="Calibri" pitchFamily="34" charset="-120"/>
              </a:rPr>
              <a:t>Virtual Factory digital twins industrialised across 30+ production sites.</a:t>
            </a:r>
            <a:endParaRPr lang="en-US" sz="1250" dirty="0"/>
          </a:p>
        </p:txBody>
      </p:sp>
      <p:sp>
        <p:nvSpPr>
          <p:cNvPr id="10" name="Shape 8"/>
          <p:cNvSpPr/>
          <p:nvPr/>
        </p:nvSpPr>
        <p:spPr>
          <a:xfrm>
            <a:off x="5989320" y="1737360"/>
            <a:ext cx="2514600" cy="1691640"/>
          </a:xfrm>
          <a:prstGeom prst="rect">
            <a:avLst/>
          </a:prstGeom>
          <a:solidFill>
            <a:srgbClr val="262A30"/>
          </a:solidFill>
          <a:ln w="12700">
            <a:solidFill>
              <a:srgbClr val="262A30"/>
            </a:solidFill>
            <a:prstDash val="solid"/>
          </a:ln>
        </p:spPr>
        <p:txBody>
          <a:bodyPr/>
          <a:lstStyle/>
          <a:p>
            <a:endParaRPr lang="en-BE"/>
          </a:p>
        </p:txBody>
      </p:sp>
      <p:sp>
        <p:nvSpPr>
          <p:cNvPr id="11" name="Text 9"/>
          <p:cNvSpPr/>
          <p:nvPr/>
        </p:nvSpPr>
        <p:spPr>
          <a:xfrm>
            <a:off x="6227064" y="1920240"/>
            <a:ext cx="2103120" cy="365760"/>
          </a:xfrm>
          <a:prstGeom prst="rect">
            <a:avLst/>
          </a:prstGeom>
          <a:noFill/>
          <a:ln/>
        </p:spPr>
        <p:txBody>
          <a:bodyPr wrap="square" lIns="0" tIns="0" rIns="0" bIns="0" rtlCol="0" anchor="ctr"/>
          <a:lstStyle/>
          <a:p>
            <a:pPr marL="0" indent="0">
              <a:buNone/>
            </a:pPr>
            <a:r>
              <a:rPr lang="en-US" sz="1900" b="1" dirty="0">
                <a:solidFill>
                  <a:srgbClr val="EDEAE4"/>
                </a:solidFill>
                <a:latin typeface="Trebuchet MS" pitchFamily="34" charset="0"/>
                <a:ea typeface="Trebuchet MS" pitchFamily="34" charset="-122"/>
                <a:cs typeface="Trebuchet MS" pitchFamily="34" charset="-120"/>
              </a:rPr>
              <a:t>Bosch</a:t>
            </a:r>
            <a:endParaRPr lang="en-US" sz="1900" dirty="0"/>
          </a:p>
        </p:txBody>
      </p:sp>
      <p:sp>
        <p:nvSpPr>
          <p:cNvPr id="12" name="Text 10"/>
          <p:cNvSpPr/>
          <p:nvPr/>
        </p:nvSpPr>
        <p:spPr>
          <a:xfrm>
            <a:off x="6227064" y="2359152"/>
            <a:ext cx="2057400" cy="960120"/>
          </a:xfrm>
          <a:prstGeom prst="rect">
            <a:avLst/>
          </a:prstGeom>
          <a:noFill/>
          <a:ln/>
        </p:spPr>
        <p:txBody>
          <a:bodyPr wrap="square" lIns="0" tIns="0" rIns="0" bIns="0" rtlCol="0" anchor="ctr"/>
          <a:lstStyle/>
          <a:p>
            <a:pPr marL="0" indent="0">
              <a:lnSpc>
                <a:spcPts val="1700"/>
              </a:lnSpc>
              <a:buNone/>
            </a:pPr>
            <a:r>
              <a:rPr lang="en-US" sz="1250" dirty="0">
                <a:solidFill>
                  <a:srgbClr val="9BA1A8"/>
                </a:solidFill>
                <a:latin typeface="Calibri" pitchFamily="34" charset="0"/>
                <a:ea typeface="Calibri" pitchFamily="34" charset="-122"/>
                <a:cs typeface="Calibri" pitchFamily="34" charset="-120"/>
              </a:rPr>
              <a:t>~$3bn into AI by 2027, including agentic AI on the factory floor.</a:t>
            </a:r>
            <a:endParaRPr lang="en-US" sz="1250" dirty="0"/>
          </a:p>
        </p:txBody>
      </p:sp>
      <p:sp>
        <p:nvSpPr>
          <p:cNvPr id="13" name="Text 11"/>
          <p:cNvSpPr/>
          <p:nvPr/>
        </p:nvSpPr>
        <p:spPr>
          <a:xfrm>
            <a:off x="502920" y="3657600"/>
            <a:ext cx="7955280" cy="685800"/>
          </a:xfrm>
          <a:prstGeom prst="rect">
            <a:avLst/>
          </a:prstGeom>
          <a:noFill/>
          <a:ln/>
        </p:spPr>
        <p:txBody>
          <a:bodyPr wrap="square" lIns="0" tIns="0" rIns="0" bIns="0" rtlCol="0" anchor="ctr"/>
          <a:lstStyle/>
          <a:p>
            <a:pPr marL="0" indent="0">
              <a:lnSpc>
                <a:spcPts val="1900"/>
              </a:lnSpc>
              <a:buNone/>
            </a:pPr>
            <a:r>
              <a:rPr lang="en-US" sz="1350" b="1" dirty="0">
                <a:solidFill>
                  <a:srgbClr val="EDEAE4"/>
                </a:solidFill>
                <a:latin typeface="Calibri" pitchFamily="34" charset="0"/>
                <a:ea typeface="Calibri" pitchFamily="34" charset="-122"/>
                <a:cs typeface="Calibri" pitchFamily="34" charset="-120"/>
              </a:rPr>
              <a:t>Two honest caveats:  </a:t>
            </a:r>
            <a:r>
              <a:rPr lang="en-US" sz="1350" dirty="0">
                <a:solidFill>
                  <a:srgbClr val="9BA1A8"/>
                </a:solidFill>
                <a:latin typeface="Calibri" pitchFamily="34" charset="0"/>
                <a:ea typeface="Calibri" pitchFamily="34" charset="-122"/>
                <a:cs typeface="Calibri" pitchFamily="34" charset="-120"/>
              </a:rPr>
              <a:t>only ~28% of manufacturers have deployed digital twins at all, and roughly one in seven of those has done it across plants. Eurostat puts EU manufacturers using AI in 2025 at 17%.</a:t>
            </a:r>
            <a:endParaRPr lang="en-US" sz="1350" dirty="0"/>
          </a:p>
        </p:txBody>
      </p:sp>
      <p:sp>
        <p:nvSpPr>
          <p:cNvPr id="14" name="Text 12"/>
          <p:cNvSpPr/>
          <p:nvPr/>
        </p:nvSpPr>
        <p:spPr>
          <a:xfrm>
            <a:off x="502920" y="4590288"/>
            <a:ext cx="8138160" cy="256032"/>
          </a:xfrm>
          <a:prstGeom prst="rect">
            <a:avLst/>
          </a:prstGeom>
          <a:noFill/>
          <a:ln/>
        </p:spPr>
        <p:txBody>
          <a:bodyPr wrap="square" lIns="0" tIns="0" rIns="0" bIns="0" rtlCol="0" anchor="ctr"/>
          <a:lstStyle/>
          <a:p>
            <a:pPr marL="0" indent="0">
              <a:buNone/>
            </a:pPr>
            <a:r>
              <a:rPr lang="en-US" sz="950" dirty="0">
                <a:solidFill>
                  <a:srgbClr val="9BA1A8"/>
                </a:solidFill>
                <a:latin typeface="Calibri" pitchFamily="34" charset="0"/>
                <a:ea typeface="Calibri" pitchFamily="34" charset="-122"/>
                <a:cs typeface="Calibri" pitchFamily="34" charset="-120"/>
              </a:rPr>
              <a:t>Source: </a:t>
            </a:r>
            <a:r>
              <a:rPr lang="en-US" sz="950" u="sng" dirty="0">
                <a:solidFill>
                  <a:srgbClr val="9BA1A8"/>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Siemens</a:t>
            </a:r>
            <a:r>
              <a:rPr lang="en-US" sz="950" dirty="0">
                <a:solidFill>
                  <a:srgbClr val="9BA1A8"/>
                </a:solidFill>
                <a:latin typeface="Calibri" pitchFamily="34" charset="0"/>
                <a:ea typeface="Calibri" pitchFamily="34" charset="-122"/>
                <a:cs typeface="Calibri" pitchFamily="34" charset="-120"/>
              </a:rPr>
              <a:t>, </a:t>
            </a:r>
            <a:r>
              <a:rPr lang="en-US" sz="950" u="sng" dirty="0">
                <a:solidFill>
                  <a:srgbClr val="9BA1A8"/>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BMW Group</a:t>
            </a:r>
            <a:r>
              <a:rPr lang="en-US" sz="950" dirty="0">
                <a:solidFill>
                  <a:srgbClr val="9BA1A8"/>
                </a:solidFill>
                <a:latin typeface="Calibri" pitchFamily="34" charset="0"/>
                <a:ea typeface="Calibri" pitchFamily="34" charset="-122"/>
                <a:cs typeface="Calibri" pitchFamily="34" charset="-120"/>
              </a:rPr>
              <a:t>, </a:t>
            </a:r>
            <a:r>
              <a:rPr lang="en-US" sz="950" u="sng" dirty="0">
                <a:solidFill>
                  <a:srgbClr val="9BA1A8"/>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CBT News</a:t>
            </a:r>
            <a:r>
              <a:rPr lang="en-US" sz="950" dirty="0">
                <a:solidFill>
                  <a:srgbClr val="9BA1A8"/>
                </a:solidFill>
                <a:latin typeface="Calibri" pitchFamily="34" charset="0"/>
                <a:ea typeface="Calibri" pitchFamily="34" charset="-122"/>
                <a:cs typeface="Calibri" pitchFamily="34" charset="-120"/>
              </a:rPr>
              <a:t>, </a:t>
            </a:r>
            <a:r>
              <a:rPr lang="en-US" sz="950" u="sng" dirty="0">
                <a:solidFill>
                  <a:srgbClr val="9BA1A8"/>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Digital twin data</a:t>
            </a:r>
            <a:r>
              <a:rPr lang="en-US" sz="950" dirty="0">
                <a:solidFill>
                  <a:srgbClr val="9BA1A8"/>
                </a:solidFill>
                <a:latin typeface="Calibri" pitchFamily="34" charset="0"/>
                <a:ea typeface="Calibri" pitchFamily="34" charset="-122"/>
                <a:cs typeface="Calibri" pitchFamily="34" charset="-120"/>
              </a:rPr>
              <a:t>, </a:t>
            </a:r>
            <a:r>
              <a:rPr lang="en-US" sz="950" u="sng" dirty="0">
                <a:solidFill>
                  <a:srgbClr val="9BA1A8"/>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Eurostat</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THE STACK</a:t>
            </a:r>
            <a:endParaRPr lang="en-US" sz="1100" dirty="0"/>
          </a:p>
        </p:txBody>
      </p:sp>
      <p:sp>
        <p:nvSpPr>
          <p:cNvPr id="3" name="Text 1"/>
          <p:cNvSpPr/>
          <p:nvPr/>
        </p:nvSpPr>
        <p:spPr>
          <a:xfrm>
            <a:off x="502920" y="749808"/>
            <a:ext cx="7863840" cy="548640"/>
          </a:xfrm>
          <a:prstGeom prst="rect">
            <a:avLst/>
          </a:prstGeom>
          <a:noFill/>
          <a:ln/>
        </p:spPr>
        <p:txBody>
          <a:bodyPr wrap="square" lIns="0" tIns="0" rIns="0" bIns="0" rtlCol="0" anchor="t"/>
          <a:lstStyle/>
          <a:p>
            <a:pPr marL="0" indent="0">
              <a:lnSpc>
                <a:spcPts val="4400"/>
              </a:lnSpc>
              <a:buNone/>
            </a:pPr>
            <a:r>
              <a:rPr lang="en-US" sz="3800" b="1" dirty="0">
                <a:solidFill>
                  <a:srgbClr val="EDEAE4"/>
                </a:solidFill>
                <a:latin typeface="Trebuchet MS" pitchFamily="34" charset="0"/>
                <a:ea typeface="Trebuchet MS" pitchFamily="34" charset="-122"/>
                <a:cs typeface="Trebuchet MS" pitchFamily="34" charset="-120"/>
              </a:rPr>
              <a:t>The industrial-strength stack</a:t>
            </a:r>
            <a:endParaRPr lang="en-US" sz="3800" dirty="0"/>
          </a:p>
        </p:txBody>
      </p:sp>
      <p:sp>
        <p:nvSpPr>
          <p:cNvPr id="4" name="Text 2"/>
          <p:cNvSpPr/>
          <p:nvPr/>
        </p:nvSpPr>
        <p:spPr>
          <a:xfrm>
            <a:off x="502920" y="1572768"/>
            <a:ext cx="365760" cy="365760"/>
          </a:xfrm>
          <a:prstGeom prst="rect">
            <a:avLst/>
          </a:prstGeom>
          <a:noFill/>
          <a:ln/>
        </p:spPr>
        <p:txBody>
          <a:bodyPr wrap="square" lIns="0" tIns="0" rIns="0" bIns="0" rtlCol="0" anchor="ctr"/>
          <a:lstStyle/>
          <a:p>
            <a:pPr marL="0" indent="0">
              <a:buNone/>
            </a:pPr>
            <a:r>
              <a:rPr lang="en-US" sz="2000" b="1" dirty="0">
                <a:solidFill>
                  <a:srgbClr val="E9A13B"/>
                </a:solidFill>
                <a:latin typeface="Trebuchet MS" pitchFamily="34" charset="0"/>
                <a:ea typeface="Trebuchet MS" pitchFamily="34" charset="-122"/>
                <a:cs typeface="Trebuchet MS" pitchFamily="34" charset="-120"/>
              </a:rPr>
              <a:t>1</a:t>
            </a:r>
            <a:endParaRPr lang="en-US" sz="2000" dirty="0"/>
          </a:p>
        </p:txBody>
      </p:sp>
      <p:sp>
        <p:nvSpPr>
          <p:cNvPr id="5" name="Text 3"/>
          <p:cNvSpPr/>
          <p:nvPr/>
        </p:nvSpPr>
        <p:spPr>
          <a:xfrm>
            <a:off x="960120" y="1600200"/>
            <a:ext cx="2103120" cy="310896"/>
          </a:xfrm>
          <a:prstGeom prst="rect">
            <a:avLst/>
          </a:prstGeom>
          <a:noFill/>
          <a:ln/>
        </p:spPr>
        <p:txBody>
          <a:bodyPr wrap="square" lIns="0" tIns="0" rIns="0" bIns="0" rtlCol="0" anchor="ctr"/>
          <a:lstStyle/>
          <a:p>
            <a:pPr marL="0" indent="0">
              <a:buNone/>
            </a:pPr>
            <a:r>
              <a:rPr lang="en-US" sz="1500" b="1" dirty="0">
                <a:solidFill>
                  <a:srgbClr val="EDEAE4"/>
                </a:solidFill>
                <a:latin typeface="Trebuchet MS" pitchFamily="34" charset="0"/>
                <a:ea typeface="Trebuchet MS" pitchFamily="34" charset="-122"/>
                <a:cs typeface="Trebuchet MS" pitchFamily="34" charset="-120"/>
              </a:rPr>
              <a:t>Context layer</a:t>
            </a:r>
            <a:endParaRPr lang="en-US" sz="1500" dirty="0"/>
          </a:p>
        </p:txBody>
      </p:sp>
      <p:sp>
        <p:nvSpPr>
          <p:cNvPr id="6" name="Text 4"/>
          <p:cNvSpPr/>
          <p:nvPr/>
        </p:nvSpPr>
        <p:spPr>
          <a:xfrm>
            <a:off x="3154680" y="1609344"/>
            <a:ext cx="2743200" cy="310896"/>
          </a:xfrm>
          <a:prstGeom prst="rect">
            <a:avLst/>
          </a:prstGeom>
          <a:noFill/>
          <a:ln/>
        </p:spPr>
        <p:txBody>
          <a:bodyPr wrap="square" lIns="0" tIns="0" rIns="0" bIns="0" rtlCol="0" anchor="ctr"/>
          <a:lstStyle/>
          <a:p>
            <a:pPr marL="0" indent="0">
              <a:buNone/>
            </a:pPr>
            <a:r>
              <a:rPr lang="en-US" sz="1350" dirty="0">
                <a:solidFill>
                  <a:srgbClr val="9BA1A8"/>
                </a:solidFill>
                <a:latin typeface="Calibri" pitchFamily="34" charset="0"/>
                <a:ea typeface="Calibri" pitchFamily="34" charset="-122"/>
                <a:cs typeface="Calibri" pitchFamily="34" charset="-120"/>
              </a:rPr>
              <a:t>Your proprietary process data.</a:t>
            </a:r>
            <a:endParaRPr lang="en-US" sz="1350" dirty="0"/>
          </a:p>
        </p:txBody>
      </p:sp>
      <p:sp>
        <p:nvSpPr>
          <p:cNvPr id="7" name="Text 5"/>
          <p:cNvSpPr/>
          <p:nvPr/>
        </p:nvSpPr>
        <p:spPr>
          <a:xfrm>
            <a:off x="5943600" y="1609344"/>
            <a:ext cx="2697480" cy="310896"/>
          </a:xfrm>
          <a:prstGeom prst="rect">
            <a:avLst/>
          </a:prstGeom>
          <a:noFill/>
          <a:ln/>
        </p:spPr>
        <p:txBody>
          <a:bodyPr wrap="square" lIns="0" tIns="0" rIns="0" bIns="0" rtlCol="0" anchor="ctr"/>
          <a:lstStyle/>
          <a:p>
            <a:pPr marL="0" indent="0" algn="r">
              <a:buNone/>
            </a:pPr>
            <a:r>
              <a:rPr lang="en-US" sz="1350" b="1" dirty="0">
                <a:solidFill>
                  <a:srgbClr val="EDEAE4"/>
                </a:solidFill>
                <a:latin typeface="Calibri" pitchFamily="34" charset="0"/>
                <a:ea typeface="Calibri" pitchFamily="34" charset="-122"/>
                <a:cs typeface="Calibri" pitchFamily="34" charset="-120"/>
              </a:rPr>
              <a:t>Own this outright.</a:t>
            </a:r>
            <a:endParaRPr lang="en-US" sz="1350" dirty="0"/>
          </a:p>
        </p:txBody>
      </p:sp>
      <p:sp>
        <p:nvSpPr>
          <p:cNvPr id="8" name="Shape 6"/>
          <p:cNvSpPr/>
          <p:nvPr/>
        </p:nvSpPr>
        <p:spPr>
          <a:xfrm>
            <a:off x="502920" y="2084832"/>
            <a:ext cx="8138160" cy="7315"/>
          </a:xfrm>
          <a:prstGeom prst="rect">
            <a:avLst/>
          </a:prstGeom>
          <a:solidFill>
            <a:srgbClr val="3A3F46"/>
          </a:solidFill>
          <a:ln w="12700">
            <a:solidFill>
              <a:srgbClr val="3A3F46"/>
            </a:solidFill>
            <a:prstDash val="solid"/>
          </a:ln>
        </p:spPr>
        <p:txBody>
          <a:bodyPr/>
          <a:lstStyle/>
          <a:p>
            <a:endParaRPr lang="en-BE"/>
          </a:p>
        </p:txBody>
      </p:sp>
      <p:sp>
        <p:nvSpPr>
          <p:cNvPr id="9" name="Text 7"/>
          <p:cNvSpPr/>
          <p:nvPr/>
        </p:nvSpPr>
        <p:spPr>
          <a:xfrm>
            <a:off x="502920" y="2194560"/>
            <a:ext cx="365760" cy="365760"/>
          </a:xfrm>
          <a:prstGeom prst="rect">
            <a:avLst/>
          </a:prstGeom>
          <a:noFill/>
          <a:ln/>
        </p:spPr>
        <p:txBody>
          <a:bodyPr wrap="square" lIns="0" tIns="0" rIns="0" bIns="0" rtlCol="0" anchor="ctr"/>
          <a:lstStyle/>
          <a:p>
            <a:pPr marL="0" indent="0">
              <a:buNone/>
            </a:pPr>
            <a:r>
              <a:rPr lang="en-US" sz="2000" b="1" dirty="0">
                <a:solidFill>
                  <a:srgbClr val="E9A13B"/>
                </a:solidFill>
                <a:latin typeface="Trebuchet MS" pitchFamily="34" charset="0"/>
                <a:ea typeface="Trebuchet MS" pitchFamily="34" charset="-122"/>
                <a:cs typeface="Trebuchet MS" pitchFamily="34" charset="-120"/>
              </a:rPr>
              <a:t>2</a:t>
            </a:r>
            <a:endParaRPr lang="en-US" sz="2000" dirty="0"/>
          </a:p>
        </p:txBody>
      </p:sp>
      <p:sp>
        <p:nvSpPr>
          <p:cNvPr id="10" name="Text 8"/>
          <p:cNvSpPr/>
          <p:nvPr/>
        </p:nvSpPr>
        <p:spPr>
          <a:xfrm>
            <a:off x="960120" y="2221992"/>
            <a:ext cx="2103120" cy="310896"/>
          </a:xfrm>
          <a:prstGeom prst="rect">
            <a:avLst/>
          </a:prstGeom>
          <a:noFill/>
          <a:ln/>
        </p:spPr>
        <p:txBody>
          <a:bodyPr wrap="square" lIns="0" tIns="0" rIns="0" bIns="0" rtlCol="0" anchor="ctr"/>
          <a:lstStyle/>
          <a:p>
            <a:pPr marL="0" indent="0">
              <a:buNone/>
            </a:pPr>
            <a:r>
              <a:rPr lang="en-US" sz="1500" b="1" dirty="0">
                <a:solidFill>
                  <a:srgbClr val="EDEAE4"/>
                </a:solidFill>
                <a:latin typeface="Trebuchet MS" pitchFamily="34" charset="0"/>
                <a:ea typeface="Trebuchet MS" pitchFamily="34" charset="-122"/>
                <a:cs typeface="Trebuchet MS" pitchFamily="34" charset="-120"/>
              </a:rPr>
              <a:t>Quality layer</a:t>
            </a:r>
            <a:endParaRPr lang="en-US" sz="1500" dirty="0"/>
          </a:p>
        </p:txBody>
      </p:sp>
      <p:sp>
        <p:nvSpPr>
          <p:cNvPr id="11" name="Text 9"/>
          <p:cNvSpPr/>
          <p:nvPr/>
        </p:nvSpPr>
        <p:spPr>
          <a:xfrm>
            <a:off x="3154680" y="2231136"/>
            <a:ext cx="2743200" cy="310896"/>
          </a:xfrm>
          <a:prstGeom prst="rect">
            <a:avLst/>
          </a:prstGeom>
          <a:noFill/>
          <a:ln/>
        </p:spPr>
        <p:txBody>
          <a:bodyPr wrap="square" lIns="0" tIns="0" rIns="0" bIns="0" rtlCol="0" anchor="ctr"/>
          <a:lstStyle/>
          <a:p>
            <a:pPr marL="0" indent="0">
              <a:buNone/>
            </a:pPr>
            <a:r>
              <a:rPr lang="en-US" sz="1350" dirty="0">
                <a:solidFill>
                  <a:srgbClr val="9BA1A8"/>
                </a:solidFill>
                <a:latin typeface="Calibri" pitchFamily="34" charset="0"/>
                <a:ea typeface="Calibri" pitchFamily="34" charset="-122"/>
                <a:cs typeface="Calibri" pitchFamily="34" charset="-120"/>
              </a:rPr>
              <a:t>Evaluation and tolerances.</a:t>
            </a:r>
            <a:endParaRPr lang="en-US" sz="1350" dirty="0"/>
          </a:p>
        </p:txBody>
      </p:sp>
      <p:sp>
        <p:nvSpPr>
          <p:cNvPr id="12" name="Text 10"/>
          <p:cNvSpPr/>
          <p:nvPr/>
        </p:nvSpPr>
        <p:spPr>
          <a:xfrm>
            <a:off x="5943600" y="2231136"/>
            <a:ext cx="2697480" cy="310896"/>
          </a:xfrm>
          <a:prstGeom prst="rect">
            <a:avLst/>
          </a:prstGeom>
          <a:noFill/>
          <a:ln/>
        </p:spPr>
        <p:txBody>
          <a:bodyPr wrap="square" lIns="0" tIns="0" rIns="0" bIns="0" rtlCol="0" anchor="ctr"/>
          <a:lstStyle/>
          <a:p>
            <a:pPr marL="0" indent="0" algn="r">
              <a:buNone/>
            </a:pPr>
            <a:r>
              <a:rPr lang="en-US" sz="1350" b="1" dirty="0">
                <a:solidFill>
                  <a:srgbClr val="EDEAE4"/>
                </a:solidFill>
                <a:latin typeface="Calibri" pitchFamily="34" charset="0"/>
                <a:ea typeface="Calibri" pitchFamily="34" charset="-122"/>
                <a:cs typeface="Calibri" pitchFamily="34" charset="-120"/>
              </a:rPr>
              <a:t>Build before you scale.</a:t>
            </a:r>
            <a:endParaRPr lang="en-US" sz="1350" dirty="0"/>
          </a:p>
        </p:txBody>
      </p:sp>
      <p:sp>
        <p:nvSpPr>
          <p:cNvPr id="13" name="Shape 11"/>
          <p:cNvSpPr/>
          <p:nvPr/>
        </p:nvSpPr>
        <p:spPr>
          <a:xfrm>
            <a:off x="502920" y="2706624"/>
            <a:ext cx="8138160" cy="7315"/>
          </a:xfrm>
          <a:prstGeom prst="rect">
            <a:avLst/>
          </a:prstGeom>
          <a:solidFill>
            <a:srgbClr val="3A3F46"/>
          </a:solidFill>
          <a:ln w="12700">
            <a:solidFill>
              <a:srgbClr val="3A3F46"/>
            </a:solidFill>
            <a:prstDash val="solid"/>
          </a:ln>
        </p:spPr>
        <p:txBody>
          <a:bodyPr/>
          <a:lstStyle/>
          <a:p>
            <a:endParaRPr lang="en-BE"/>
          </a:p>
        </p:txBody>
      </p:sp>
      <p:sp>
        <p:nvSpPr>
          <p:cNvPr id="14" name="Text 12"/>
          <p:cNvSpPr/>
          <p:nvPr/>
        </p:nvSpPr>
        <p:spPr>
          <a:xfrm>
            <a:off x="502920" y="2816352"/>
            <a:ext cx="365760" cy="365760"/>
          </a:xfrm>
          <a:prstGeom prst="rect">
            <a:avLst/>
          </a:prstGeom>
          <a:noFill/>
          <a:ln/>
        </p:spPr>
        <p:txBody>
          <a:bodyPr wrap="square" lIns="0" tIns="0" rIns="0" bIns="0" rtlCol="0" anchor="ctr"/>
          <a:lstStyle/>
          <a:p>
            <a:pPr marL="0" indent="0">
              <a:buNone/>
            </a:pPr>
            <a:r>
              <a:rPr lang="en-US" sz="2000" b="1" dirty="0">
                <a:solidFill>
                  <a:srgbClr val="E9A13B"/>
                </a:solidFill>
                <a:latin typeface="Trebuchet MS" pitchFamily="34" charset="0"/>
                <a:ea typeface="Trebuchet MS" pitchFamily="34" charset="-122"/>
                <a:cs typeface="Trebuchet MS" pitchFamily="34" charset="-120"/>
              </a:rPr>
              <a:t>3</a:t>
            </a:r>
            <a:endParaRPr lang="en-US" sz="2000" dirty="0"/>
          </a:p>
        </p:txBody>
      </p:sp>
      <p:sp>
        <p:nvSpPr>
          <p:cNvPr id="15" name="Text 13"/>
          <p:cNvSpPr/>
          <p:nvPr/>
        </p:nvSpPr>
        <p:spPr>
          <a:xfrm>
            <a:off x="960120" y="2843784"/>
            <a:ext cx="2103120" cy="310896"/>
          </a:xfrm>
          <a:prstGeom prst="rect">
            <a:avLst/>
          </a:prstGeom>
          <a:noFill/>
          <a:ln/>
        </p:spPr>
        <p:txBody>
          <a:bodyPr wrap="square" lIns="0" tIns="0" rIns="0" bIns="0" rtlCol="0" anchor="ctr"/>
          <a:lstStyle/>
          <a:p>
            <a:pPr marL="0" indent="0">
              <a:buNone/>
            </a:pPr>
            <a:r>
              <a:rPr lang="en-US" sz="1500" b="1" dirty="0">
                <a:solidFill>
                  <a:srgbClr val="EDEAE4"/>
                </a:solidFill>
                <a:latin typeface="Trebuchet MS" pitchFamily="34" charset="0"/>
                <a:ea typeface="Trebuchet MS" pitchFamily="34" charset="-122"/>
                <a:cs typeface="Trebuchet MS" pitchFamily="34" charset="-120"/>
              </a:rPr>
              <a:t>Orchestration layer</a:t>
            </a:r>
            <a:endParaRPr lang="en-US" sz="1500" dirty="0"/>
          </a:p>
        </p:txBody>
      </p:sp>
      <p:sp>
        <p:nvSpPr>
          <p:cNvPr id="16" name="Text 14"/>
          <p:cNvSpPr/>
          <p:nvPr/>
        </p:nvSpPr>
        <p:spPr>
          <a:xfrm>
            <a:off x="3154680" y="2852928"/>
            <a:ext cx="2743200" cy="310896"/>
          </a:xfrm>
          <a:prstGeom prst="rect">
            <a:avLst/>
          </a:prstGeom>
          <a:noFill/>
          <a:ln/>
        </p:spPr>
        <p:txBody>
          <a:bodyPr wrap="square" lIns="0" tIns="0" rIns="0" bIns="0" rtlCol="0" anchor="ctr"/>
          <a:lstStyle/>
          <a:p>
            <a:pPr marL="0" indent="0">
              <a:buNone/>
            </a:pPr>
            <a:r>
              <a:rPr lang="en-US" sz="1350" dirty="0">
                <a:solidFill>
                  <a:srgbClr val="9BA1A8"/>
                </a:solidFill>
                <a:latin typeface="Calibri" pitchFamily="34" charset="0"/>
                <a:ea typeface="Calibri" pitchFamily="34" charset="-122"/>
                <a:cs typeface="Calibri" pitchFamily="34" charset="-120"/>
              </a:rPr>
              <a:t>Agents as production lines, not demos.</a:t>
            </a:r>
            <a:endParaRPr lang="en-US" sz="1350" dirty="0"/>
          </a:p>
        </p:txBody>
      </p:sp>
      <p:sp>
        <p:nvSpPr>
          <p:cNvPr id="17" name="Text 15"/>
          <p:cNvSpPr/>
          <p:nvPr/>
        </p:nvSpPr>
        <p:spPr>
          <a:xfrm>
            <a:off x="5943600" y="2852928"/>
            <a:ext cx="2697480" cy="310896"/>
          </a:xfrm>
          <a:prstGeom prst="rect">
            <a:avLst/>
          </a:prstGeom>
          <a:noFill/>
          <a:ln/>
        </p:spPr>
        <p:txBody>
          <a:bodyPr wrap="square" lIns="0" tIns="0" rIns="0" bIns="0" rtlCol="0" anchor="ctr"/>
          <a:lstStyle/>
          <a:p>
            <a:pPr marL="0" indent="0" algn="r">
              <a:buNone/>
            </a:pPr>
            <a:r>
              <a:rPr lang="en-US" sz="1350" b="1" dirty="0">
                <a:solidFill>
                  <a:srgbClr val="EDEAE4"/>
                </a:solidFill>
                <a:latin typeface="Calibri" pitchFamily="34" charset="0"/>
                <a:ea typeface="Calibri" pitchFamily="34" charset="-122"/>
                <a:cs typeface="Calibri" pitchFamily="34" charset="-120"/>
              </a:rPr>
              <a:t>Instrument everything.</a:t>
            </a:r>
            <a:endParaRPr lang="en-US" sz="1350" dirty="0"/>
          </a:p>
        </p:txBody>
      </p:sp>
      <p:sp>
        <p:nvSpPr>
          <p:cNvPr id="18" name="Shape 16"/>
          <p:cNvSpPr/>
          <p:nvPr/>
        </p:nvSpPr>
        <p:spPr>
          <a:xfrm>
            <a:off x="502920" y="3328416"/>
            <a:ext cx="8138160" cy="7315"/>
          </a:xfrm>
          <a:prstGeom prst="rect">
            <a:avLst/>
          </a:prstGeom>
          <a:solidFill>
            <a:srgbClr val="3A3F46"/>
          </a:solidFill>
          <a:ln w="12700">
            <a:solidFill>
              <a:srgbClr val="3A3F46"/>
            </a:solidFill>
            <a:prstDash val="solid"/>
          </a:ln>
        </p:spPr>
        <p:txBody>
          <a:bodyPr/>
          <a:lstStyle/>
          <a:p>
            <a:endParaRPr lang="en-BE"/>
          </a:p>
        </p:txBody>
      </p:sp>
      <p:sp>
        <p:nvSpPr>
          <p:cNvPr id="19" name="Text 17"/>
          <p:cNvSpPr/>
          <p:nvPr/>
        </p:nvSpPr>
        <p:spPr>
          <a:xfrm>
            <a:off x="502920" y="3438144"/>
            <a:ext cx="365760" cy="365760"/>
          </a:xfrm>
          <a:prstGeom prst="rect">
            <a:avLst/>
          </a:prstGeom>
          <a:noFill/>
          <a:ln/>
        </p:spPr>
        <p:txBody>
          <a:bodyPr wrap="square" lIns="0" tIns="0" rIns="0" bIns="0" rtlCol="0" anchor="ctr"/>
          <a:lstStyle/>
          <a:p>
            <a:pPr marL="0" indent="0">
              <a:buNone/>
            </a:pPr>
            <a:r>
              <a:rPr lang="en-US" sz="2000" b="1" dirty="0">
                <a:solidFill>
                  <a:srgbClr val="E9A13B"/>
                </a:solidFill>
                <a:latin typeface="Trebuchet MS" pitchFamily="34" charset="0"/>
                <a:ea typeface="Trebuchet MS" pitchFamily="34" charset="-122"/>
                <a:cs typeface="Trebuchet MS" pitchFamily="34" charset="-120"/>
              </a:rPr>
              <a:t>4</a:t>
            </a:r>
            <a:endParaRPr lang="en-US" sz="2000" dirty="0"/>
          </a:p>
        </p:txBody>
      </p:sp>
      <p:sp>
        <p:nvSpPr>
          <p:cNvPr id="20" name="Text 18"/>
          <p:cNvSpPr/>
          <p:nvPr/>
        </p:nvSpPr>
        <p:spPr>
          <a:xfrm>
            <a:off x="960120" y="3465576"/>
            <a:ext cx="2103120" cy="310896"/>
          </a:xfrm>
          <a:prstGeom prst="rect">
            <a:avLst/>
          </a:prstGeom>
          <a:noFill/>
          <a:ln/>
        </p:spPr>
        <p:txBody>
          <a:bodyPr wrap="square" lIns="0" tIns="0" rIns="0" bIns="0" rtlCol="0" anchor="ctr"/>
          <a:lstStyle/>
          <a:p>
            <a:pPr marL="0" indent="0">
              <a:buNone/>
            </a:pPr>
            <a:r>
              <a:rPr lang="en-US" sz="1500" b="1" dirty="0">
                <a:solidFill>
                  <a:srgbClr val="EDEAE4"/>
                </a:solidFill>
                <a:latin typeface="Trebuchet MS" pitchFamily="34" charset="0"/>
                <a:ea typeface="Trebuchet MS" pitchFamily="34" charset="-122"/>
                <a:cs typeface="Trebuchet MS" pitchFamily="34" charset="-120"/>
              </a:rPr>
              <a:t>Model layer</a:t>
            </a:r>
            <a:endParaRPr lang="en-US" sz="1500" dirty="0"/>
          </a:p>
        </p:txBody>
      </p:sp>
      <p:sp>
        <p:nvSpPr>
          <p:cNvPr id="21" name="Text 19"/>
          <p:cNvSpPr/>
          <p:nvPr/>
        </p:nvSpPr>
        <p:spPr>
          <a:xfrm>
            <a:off x="3154680" y="3474720"/>
            <a:ext cx="2743200" cy="310896"/>
          </a:xfrm>
          <a:prstGeom prst="rect">
            <a:avLst/>
          </a:prstGeom>
          <a:noFill/>
          <a:ln/>
        </p:spPr>
        <p:txBody>
          <a:bodyPr wrap="square" lIns="0" tIns="0" rIns="0" bIns="0" rtlCol="0" anchor="ctr"/>
          <a:lstStyle/>
          <a:p>
            <a:pPr marL="0" indent="0">
              <a:buNone/>
            </a:pPr>
            <a:r>
              <a:rPr lang="en-US" sz="1350" dirty="0">
                <a:solidFill>
                  <a:srgbClr val="9BA1A8"/>
                </a:solidFill>
                <a:latin typeface="Calibri" pitchFamily="34" charset="0"/>
                <a:ea typeface="Calibri" pitchFamily="34" charset="-122"/>
                <a:cs typeface="Calibri" pitchFamily="34" charset="-120"/>
              </a:rPr>
              <a:t>Portable, replaceable, plural.</a:t>
            </a:r>
            <a:endParaRPr lang="en-US" sz="1350" dirty="0"/>
          </a:p>
        </p:txBody>
      </p:sp>
      <p:sp>
        <p:nvSpPr>
          <p:cNvPr id="22" name="Text 20"/>
          <p:cNvSpPr/>
          <p:nvPr/>
        </p:nvSpPr>
        <p:spPr>
          <a:xfrm>
            <a:off x="5943600" y="3474720"/>
            <a:ext cx="2697480" cy="310896"/>
          </a:xfrm>
          <a:prstGeom prst="rect">
            <a:avLst/>
          </a:prstGeom>
          <a:noFill/>
          <a:ln/>
        </p:spPr>
        <p:txBody>
          <a:bodyPr wrap="square" lIns="0" tIns="0" rIns="0" bIns="0" rtlCol="0" anchor="ctr"/>
          <a:lstStyle/>
          <a:p>
            <a:pPr marL="0" indent="0" algn="r">
              <a:buNone/>
            </a:pPr>
            <a:r>
              <a:rPr lang="en-US" sz="1350" b="1" dirty="0">
                <a:solidFill>
                  <a:srgbClr val="EDEAE4"/>
                </a:solidFill>
                <a:latin typeface="Calibri" pitchFamily="34" charset="0"/>
                <a:ea typeface="Calibri" pitchFamily="34" charset="-122"/>
                <a:cs typeface="Calibri" pitchFamily="34" charset="-120"/>
              </a:rPr>
              <a:t>Rent this. Never marry it.</a:t>
            </a:r>
            <a:endParaRPr lang="en-US" sz="1350" dirty="0"/>
          </a:p>
        </p:txBody>
      </p:sp>
      <p:sp>
        <p:nvSpPr>
          <p:cNvPr id="23" name="Shape 21"/>
          <p:cNvSpPr/>
          <p:nvPr/>
        </p:nvSpPr>
        <p:spPr>
          <a:xfrm>
            <a:off x="502920" y="3950208"/>
            <a:ext cx="8138160" cy="7315"/>
          </a:xfrm>
          <a:prstGeom prst="rect">
            <a:avLst/>
          </a:prstGeom>
          <a:solidFill>
            <a:srgbClr val="3A3F46"/>
          </a:solidFill>
          <a:ln w="12700">
            <a:solidFill>
              <a:srgbClr val="3A3F46"/>
            </a:solidFill>
            <a:prstDash val="solid"/>
          </a:ln>
        </p:spPr>
        <p:txBody>
          <a:bodyPr/>
          <a:lstStyle/>
          <a:p>
            <a:endParaRPr lang="en-BE"/>
          </a:p>
        </p:txBody>
      </p:sp>
      <p:sp>
        <p:nvSpPr>
          <p:cNvPr id="24" name="Text 22"/>
          <p:cNvSpPr/>
          <p:nvPr/>
        </p:nvSpPr>
        <p:spPr>
          <a:xfrm>
            <a:off x="502920" y="4059936"/>
            <a:ext cx="365760" cy="365760"/>
          </a:xfrm>
          <a:prstGeom prst="rect">
            <a:avLst/>
          </a:prstGeom>
          <a:noFill/>
          <a:ln/>
        </p:spPr>
        <p:txBody>
          <a:bodyPr wrap="square" lIns="0" tIns="0" rIns="0" bIns="0" rtlCol="0" anchor="ctr"/>
          <a:lstStyle/>
          <a:p>
            <a:pPr marL="0" indent="0">
              <a:buNone/>
            </a:pPr>
            <a:r>
              <a:rPr lang="en-US" sz="2000" b="1" dirty="0">
                <a:solidFill>
                  <a:srgbClr val="E9A13B"/>
                </a:solidFill>
                <a:latin typeface="Trebuchet MS" pitchFamily="34" charset="0"/>
                <a:ea typeface="Trebuchet MS" pitchFamily="34" charset="-122"/>
                <a:cs typeface="Trebuchet MS" pitchFamily="34" charset="-120"/>
              </a:rPr>
              <a:t>5</a:t>
            </a:r>
            <a:endParaRPr lang="en-US" sz="2000" dirty="0"/>
          </a:p>
        </p:txBody>
      </p:sp>
      <p:sp>
        <p:nvSpPr>
          <p:cNvPr id="25" name="Text 23"/>
          <p:cNvSpPr/>
          <p:nvPr/>
        </p:nvSpPr>
        <p:spPr>
          <a:xfrm>
            <a:off x="960120" y="4087368"/>
            <a:ext cx="2103120" cy="310896"/>
          </a:xfrm>
          <a:prstGeom prst="rect">
            <a:avLst/>
          </a:prstGeom>
          <a:noFill/>
          <a:ln/>
        </p:spPr>
        <p:txBody>
          <a:bodyPr wrap="square" lIns="0" tIns="0" rIns="0" bIns="0" rtlCol="0" anchor="ctr"/>
          <a:lstStyle/>
          <a:p>
            <a:pPr marL="0" indent="0">
              <a:buNone/>
            </a:pPr>
            <a:r>
              <a:rPr lang="en-US" sz="1500" b="1" dirty="0">
                <a:solidFill>
                  <a:srgbClr val="EDEAE4"/>
                </a:solidFill>
                <a:latin typeface="Trebuchet MS" pitchFamily="34" charset="0"/>
                <a:ea typeface="Trebuchet MS" pitchFamily="34" charset="-122"/>
                <a:cs typeface="Trebuchet MS" pitchFamily="34" charset="-120"/>
              </a:rPr>
              <a:t>Compute layer</a:t>
            </a:r>
            <a:endParaRPr lang="en-US" sz="1500" dirty="0"/>
          </a:p>
        </p:txBody>
      </p:sp>
      <p:sp>
        <p:nvSpPr>
          <p:cNvPr id="26" name="Text 24"/>
          <p:cNvSpPr/>
          <p:nvPr/>
        </p:nvSpPr>
        <p:spPr>
          <a:xfrm>
            <a:off x="3154680" y="4096512"/>
            <a:ext cx="2743200" cy="310896"/>
          </a:xfrm>
          <a:prstGeom prst="rect">
            <a:avLst/>
          </a:prstGeom>
          <a:noFill/>
          <a:ln/>
        </p:spPr>
        <p:txBody>
          <a:bodyPr wrap="square" lIns="0" tIns="0" rIns="0" bIns="0" rtlCol="0" anchor="ctr"/>
          <a:lstStyle/>
          <a:p>
            <a:pPr marL="0" indent="0">
              <a:buNone/>
            </a:pPr>
            <a:r>
              <a:rPr lang="en-US" sz="1350" dirty="0">
                <a:solidFill>
                  <a:srgbClr val="9BA1A8"/>
                </a:solidFill>
                <a:latin typeface="Calibri" pitchFamily="34" charset="0"/>
                <a:ea typeface="Calibri" pitchFamily="34" charset="-122"/>
                <a:cs typeface="Calibri" pitchFamily="34" charset="-120"/>
              </a:rPr>
              <a:t>Sovereign or elastic, by choice.</a:t>
            </a:r>
            <a:endParaRPr lang="en-US" sz="1350" dirty="0"/>
          </a:p>
        </p:txBody>
      </p:sp>
      <p:sp>
        <p:nvSpPr>
          <p:cNvPr id="27" name="Text 25"/>
          <p:cNvSpPr/>
          <p:nvPr/>
        </p:nvSpPr>
        <p:spPr>
          <a:xfrm>
            <a:off x="5943600" y="4096512"/>
            <a:ext cx="2697480" cy="310896"/>
          </a:xfrm>
          <a:prstGeom prst="rect">
            <a:avLst/>
          </a:prstGeom>
          <a:noFill/>
          <a:ln/>
        </p:spPr>
        <p:txBody>
          <a:bodyPr wrap="square" lIns="0" tIns="0" rIns="0" bIns="0" rtlCol="0" anchor="ctr"/>
          <a:lstStyle/>
          <a:p>
            <a:pPr marL="0" indent="0" algn="r">
              <a:buNone/>
            </a:pPr>
            <a:r>
              <a:rPr lang="en-US" sz="1350" b="1" dirty="0">
                <a:solidFill>
                  <a:srgbClr val="EDEAE4"/>
                </a:solidFill>
                <a:latin typeface="Calibri" pitchFamily="34" charset="0"/>
                <a:ea typeface="Calibri" pitchFamily="34" charset="-122"/>
                <a:cs typeface="Calibri" pitchFamily="34" charset="-120"/>
              </a:rPr>
              <a:t>Decide deliberately.</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LAYER ONE</a:t>
            </a:r>
            <a:endParaRPr lang="en-US" sz="1100" dirty="0"/>
          </a:p>
        </p:txBody>
      </p:sp>
      <p:sp>
        <p:nvSpPr>
          <p:cNvPr id="3" name="Text 1"/>
          <p:cNvSpPr/>
          <p:nvPr/>
        </p:nvSpPr>
        <p:spPr>
          <a:xfrm>
            <a:off x="502920" y="1371600"/>
            <a:ext cx="7863840" cy="822960"/>
          </a:xfrm>
          <a:prstGeom prst="rect">
            <a:avLst/>
          </a:prstGeom>
          <a:noFill/>
          <a:ln/>
        </p:spPr>
        <p:txBody>
          <a:bodyPr wrap="square" lIns="0" tIns="0" rIns="0" bIns="0" rtlCol="0" anchor="t"/>
          <a:lstStyle/>
          <a:p>
            <a:pPr marL="0" indent="0">
              <a:lnSpc>
                <a:spcPts val="4400"/>
              </a:lnSpc>
              <a:buNone/>
            </a:pPr>
            <a:r>
              <a:rPr lang="en-US" sz="4000" b="1" dirty="0">
                <a:solidFill>
                  <a:srgbClr val="EDEAE4"/>
                </a:solidFill>
                <a:latin typeface="Trebuchet MS" pitchFamily="34" charset="0"/>
                <a:ea typeface="Trebuchet MS" pitchFamily="34" charset="-122"/>
                <a:cs typeface="Trebuchet MS" pitchFamily="34" charset="-120"/>
              </a:rPr>
              <a:t>Own your context. </a:t>
            </a:r>
            <a:r>
              <a:rPr lang="en-US" sz="4000" b="1" dirty="0">
                <a:solidFill>
                  <a:srgbClr val="E9A13B"/>
                </a:solidFill>
                <a:latin typeface="Trebuchet MS" pitchFamily="34" charset="0"/>
                <a:ea typeface="Trebuchet MS" pitchFamily="34" charset="-122"/>
                <a:cs typeface="Trebuchet MS" pitchFamily="34" charset="-120"/>
              </a:rPr>
              <a:t>Rent everything else.</a:t>
            </a:r>
            <a:endParaRPr lang="en-US" sz="4000" dirty="0"/>
          </a:p>
        </p:txBody>
      </p:sp>
      <p:sp>
        <p:nvSpPr>
          <p:cNvPr id="4" name="Text 2"/>
          <p:cNvSpPr/>
          <p:nvPr/>
        </p:nvSpPr>
        <p:spPr>
          <a:xfrm>
            <a:off x="502920" y="2606040"/>
            <a:ext cx="7680960" cy="1280160"/>
          </a:xfrm>
          <a:prstGeom prst="rect">
            <a:avLst/>
          </a:prstGeom>
          <a:noFill/>
          <a:ln/>
        </p:spPr>
        <p:txBody>
          <a:bodyPr wrap="square" lIns="0" tIns="0" rIns="0" bIns="0" rtlCol="0" anchor="ctr"/>
          <a:lstStyle/>
          <a:p>
            <a:pPr marL="0" indent="0">
              <a:lnSpc>
                <a:spcPts val="3000"/>
              </a:lnSpc>
              <a:buNone/>
            </a:pPr>
            <a:r>
              <a:rPr lang="en-US" sz="1700" dirty="0">
                <a:solidFill>
                  <a:srgbClr val="9BA1A8"/>
                </a:solidFill>
                <a:latin typeface="Calibri" pitchFamily="34" charset="0"/>
                <a:ea typeface="Calibri" pitchFamily="34" charset="-122"/>
                <a:cs typeface="Calibri" pitchFamily="34" charset="-120"/>
              </a:rPr>
              <a:t>Data, pipelines, semantics and evaluation sets are strategic assets.</a:t>
            </a:r>
            <a:endParaRPr lang="en-US" sz="1700" dirty="0"/>
          </a:p>
          <a:p>
            <a:pPr marL="0" indent="0">
              <a:lnSpc>
                <a:spcPts val="3000"/>
              </a:lnSpc>
              <a:buNone/>
            </a:pPr>
            <a:r>
              <a:rPr lang="en-US" sz="1700" dirty="0">
                <a:solidFill>
                  <a:srgbClr val="9BA1A8"/>
                </a:solidFill>
                <a:latin typeface="Calibri" pitchFamily="34" charset="0"/>
                <a:ea typeface="Calibri" pitchFamily="34" charset="-122"/>
                <a:cs typeface="Calibri" pitchFamily="34" charset="-120"/>
              </a:rPr>
              <a:t>Models are becoming a commodity. Compute is a utility purchase.</a:t>
            </a:r>
            <a:endParaRPr lang="en-US" sz="1700" dirty="0"/>
          </a:p>
          <a:p>
            <a:pPr marL="0" indent="0">
              <a:lnSpc>
                <a:spcPts val="3000"/>
              </a:lnSpc>
              <a:buNone/>
            </a:pPr>
            <a:r>
              <a:rPr lang="en-US" sz="1700" dirty="0">
                <a:solidFill>
                  <a:srgbClr val="EDEAE4"/>
                </a:solidFill>
                <a:latin typeface="Calibri" pitchFamily="34" charset="0"/>
                <a:ea typeface="Calibri" pitchFamily="34" charset="-122"/>
                <a:cs typeface="Calibri" pitchFamily="34" charset="-120"/>
              </a:rPr>
              <a:t>Get the boundary wrong and you have leased your own institutional memory.</a:t>
            </a:r>
            <a:endParaRPr lang="en-US" sz="1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LAYER TWO</a:t>
            </a:r>
            <a:endParaRPr lang="en-US" sz="1100" dirty="0"/>
          </a:p>
        </p:txBody>
      </p:sp>
      <p:sp>
        <p:nvSpPr>
          <p:cNvPr id="3" name="Text 1"/>
          <p:cNvSpPr/>
          <p:nvPr/>
        </p:nvSpPr>
        <p:spPr>
          <a:xfrm>
            <a:off x="502920" y="1280160"/>
            <a:ext cx="7863840" cy="1280160"/>
          </a:xfrm>
          <a:prstGeom prst="rect">
            <a:avLst/>
          </a:prstGeom>
          <a:noFill/>
          <a:ln/>
        </p:spPr>
        <p:txBody>
          <a:bodyPr wrap="square" lIns="0" tIns="0" rIns="0" bIns="0" rtlCol="0" anchor="t"/>
          <a:lstStyle/>
          <a:p>
            <a:pPr marL="0" indent="0">
              <a:lnSpc>
                <a:spcPts val="5000"/>
              </a:lnSpc>
              <a:buNone/>
            </a:pPr>
            <a:r>
              <a:rPr lang="en-US" sz="4000" b="1" dirty="0">
                <a:solidFill>
                  <a:srgbClr val="EDEAE4"/>
                </a:solidFill>
                <a:latin typeface="Trebuchet MS" pitchFamily="34" charset="0"/>
                <a:ea typeface="Trebuchet MS" pitchFamily="34" charset="-122"/>
                <a:cs typeface="Trebuchet MS" pitchFamily="34" charset="-120"/>
              </a:rPr>
              <a:t>Build the measurement</a:t>
            </a:r>
            <a:endParaRPr lang="en-US" sz="4000" dirty="0"/>
          </a:p>
          <a:p>
            <a:pPr marL="0" indent="0">
              <a:lnSpc>
                <a:spcPts val="5000"/>
              </a:lnSpc>
              <a:buNone/>
            </a:pPr>
            <a:r>
              <a:rPr lang="en-US" sz="4000" b="1" dirty="0">
                <a:solidFill>
                  <a:srgbClr val="E9A13B"/>
                </a:solidFill>
                <a:latin typeface="Trebuchet MS" pitchFamily="34" charset="0"/>
                <a:ea typeface="Trebuchet MS" pitchFamily="34" charset="-122"/>
                <a:cs typeface="Trebuchet MS" pitchFamily="34" charset="-120"/>
              </a:rPr>
              <a:t>before</a:t>
            </a:r>
            <a:r>
              <a:rPr lang="en-US" sz="4000" b="1" dirty="0">
                <a:solidFill>
                  <a:srgbClr val="EDEAE4"/>
                </a:solidFill>
                <a:latin typeface="Trebuchet MS" pitchFamily="34" charset="0"/>
                <a:ea typeface="Trebuchet MS" pitchFamily="34" charset="-122"/>
                <a:cs typeface="Trebuchet MS" pitchFamily="34" charset="-120"/>
              </a:rPr>
              <a:t> the fleet.</a:t>
            </a:r>
            <a:endParaRPr lang="en-US" sz="4000" dirty="0"/>
          </a:p>
        </p:txBody>
      </p:sp>
      <p:sp>
        <p:nvSpPr>
          <p:cNvPr id="4" name="Text 2"/>
          <p:cNvSpPr/>
          <p:nvPr/>
        </p:nvSpPr>
        <p:spPr>
          <a:xfrm>
            <a:off x="502920" y="2788920"/>
            <a:ext cx="7680960" cy="1280160"/>
          </a:xfrm>
          <a:prstGeom prst="rect">
            <a:avLst/>
          </a:prstGeom>
          <a:noFill/>
          <a:ln/>
        </p:spPr>
        <p:txBody>
          <a:bodyPr wrap="square" lIns="0" tIns="0" rIns="0" bIns="0" rtlCol="0" anchor="ctr"/>
          <a:lstStyle/>
          <a:p>
            <a:pPr marL="0" indent="0">
              <a:lnSpc>
                <a:spcPts val="3000"/>
              </a:lnSpc>
              <a:buNone/>
            </a:pPr>
            <a:r>
              <a:rPr lang="en-US" sz="1700" dirty="0">
                <a:solidFill>
                  <a:srgbClr val="9BA1A8"/>
                </a:solidFill>
                <a:latin typeface="Calibri" pitchFamily="34" charset="0"/>
                <a:ea typeface="Calibri" pitchFamily="34" charset="-122"/>
                <a:cs typeface="Calibri" pitchFamily="34" charset="-120"/>
              </a:rPr>
              <a:t>Evaluation infrastructure is not governance overhead.</a:t>
            </a:r>
            <a:endParaRPr lang="en-US" sz="1700" dirty="0"/>
          </a:p>
          <a:p>
            <a:pPr marL="0" indent="0">
              <a:lnSpc>
                <a:spcPts val="3000"/>
              </a:lnSpc>
              <a:buNone/>
            </a:pPr>
            <a:r>
              <a:rPr lang="en-US" sz="1700" dirty="0">
                <a:solidFill>
                  <a:srgbClr val="9BA1A8"/>
                </a:solidFill>
                <a:latin typeface="Calibri" pitchFamily="34" charset="0"/>
                <a:ea typeface="Calibri" pitchFamily="34" charset="-122"/>
                <a:cs typeface="Calibri" pitchFamily="34" charset="-120"/>
              </a:rPr>
              <a:t>It is the tolerance specification of an AI production line.</a:t>
            </a:r>
            <a:endParaRPr lang="en-US" sz="1700" dirty="0"/>
          </a:p>
          <a:p>
            <a:pPr marL="0" indent="0">
              <a:lnSpc>
                <a:spcPts val="3000"/>
              </a:lnSpc>
              <a:buNone/>
            </a:pPr>
            <a:r>
              <a:rPr lang="en-US" sz="1700" dirty="0">
                <a:solidFill>
                  <a:srgbClr val="EDEAE4"/>
                </a:solidFill>
                <a:latin typeface="Calibri" pitchFamily="34" charset="0"/>
                <a:ea typeface="Calibri" pitchFamily="34" charset="-122"/>
                <a:cs typeface="Calibri" pitchFamily="34" charset="-120"/>
              </a:rPr>
              <a:t>No evaluation, no agents. That is the whole rule.</a:t>
            </a:r>
            <a:endParaRPr lang="en-U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VOCABULARY</a:t>
            </a:r>
            <a:endParaRPr lang="en-US" sz="1100" dirty="0"/>
          </a:p>
        </p:txBody>
      </p:sp>
      <p:sp>
        <p:nvSpPr>
          <p:cNvPr id="3" name="Text 1"/>
          <p:cNvSpPr/>
          <p:nvPr/>
        </p:nvSpPr>
        <p:spPr>
          <a:xfrm>
            <a:off x="502920" y="749808"/>
            <a:ext cx="7863840" cy="548640"/>
          </a:xfrm>
          <a:prstGeom prst="rect">
            <a:avLst/>
          </a:prstGeom>
          <a:noFill/>
          <a:ln/>
        </p:spPr>
        <p:txBody>
          <a:bodyPr wrap="square" lIns="0" tIns="0" rIns="0" bIns="0" rtlCol="0" anchor="t"/>
          <a:lstStyle/>
          <a:p>
            <a:pPr marL="0" indent="0">
              <a:lnSpc>
                <a:spcPts val="4400"/>
              </a:lnSpc>
              <a:buNone/>
            </a:pPr>
            <a:r>
              <a:rPr lang="en-US" sz="3200" b="1" dirty="0">
                <a:solidFill>
                  <a:srgbClr val="EDEAE4"/>
                </a:solidFill>
                <a:latin typeface="Trebuchet MS" pitchFamily="34" charset="0"/>
                <a:ea typeface="Trebuchet MS" pitchFamily="34" charset="-122"/>
                <a:cs typeface="Trebuchet MS" pitchFamily="34" charset="-120"/>
              </a:rPr>
              <a:t>Sovereignty is a dial, not a switch</a:t>
            </a:r>
            <a:endParaRPr lang="en-US" sz="3200" dirty="0"/>
          </a:p>
        </p:txBody>
      </p:sp>
      <p:sp>
        <p:nvSpPr>
          <p:cNvPr id="4" name="Shape 2"/>
          <p:cNvSpPr/>
          <p:nvPr/>
        </p:nvSpPr>
        <p:spPr>
          <a:xfrm>
            <a:off x="502920" y="1783080"/>
            <a:ext cx="2514600" cy="1737360"/>
          </a:xfrm>
          <a:prstGeom prst="rect">
            <a:avLst/>
          </a:prstGeom>
          <a:solidFill>
            <a:srgbClr val="262A30"/>
          </a:solidFill>
          <a:ln w="12700">
            <a:solidFill>
              <a:srgbClr val="262A30"/>
            </a:solidFill>
            <a:prstDash val="solid"/>
          </a:ln>
        </p:spPr>
        <p:txBody>
          <a:bodyPr/>
          <a:lstStyle/>
          <a:p>
            <a:endParaRPr lang="en-BE"/>
          </a:p>
        </p:txBody>
      </p:sp>
      <p:sp>
        <p:nvSpPr>
          <p:cNvPr id="5" name="Text 3"/>
          <p:cNvSpPr/>
          <p:nvPr/>
        </p:nvSpPr>
        <p:spPr>
          <a:xfrm>
            <a:off x="740664" y="1938528"/>
            <a:ext cx="1097280" cy="292608"/>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01</a:t>
            </a:r>
            <a:endParaRPr lang="en-US" sz="1100" dirty="0"/>
          </a:p>
        </p:txBody>
      </p:sp>
      <p:sp>
        <p:nvSpPr>
          <p:cNvPr id="6" name="Text 4"/>
          <p:cNvSpPr/>
          <p:nvPr/>
        </p:nvSpPr>
        <p:spPr>
          <a:xfrm>
            <a:off x="740664" y="2267712"/>
            <a:ext cx="2103120" cy="329184"/>
          </a:xfrm>
          <a:prstGeom prst="rect">
            <a:avLst/>
          </a:prstGeom>
          <a:noFill/>
          <a:ln/>
        </p:spPr>
        <p:txBody>
          <a:bodyPr wrap="square" lIns="0" tIns="0" rIns="0" bIns="0" rtlCol="0" anchor="ctr"/>
          <a:lstStyle/>
          <a:p>
            <a:pPr marL="0" indent="0">
              <a:buNone/>
            </a:pPr>
            <a:r>
              <a:rPr lang="en-US" sz="1800" b="1" dirty="0">
                <a:solidFill>
                  <a:srgbClr val="EDEAE4"/>
                </a:solidFill>
                <a:latin typeface="Trebuchet MS" pitchFamily="34" charset="0"/>
                <a:ea typeface="Trebuchet MS" pitchFamily="34" charset="-122"/>
                <a:cs typeface="Trebuchet MS" pitchFamily="34" charset="-120"/>
              </a:rPr>
              <a:t>Jurisdictional</a:t>
            </a:r>
            <a:endParaRPr lang="en-US" sz="1800" dirty="0"/>
          </a:p>
        </p:txBody>
      </p:sp>
      <p:sp>
        <p:nvSpPr>
          <p:cNvPr id="7" name="Text 5"/>
          <p:cNvSpPr/>
          <p:nvPr/>
        </p:nvSpPr>
        <p:spPr>
          <a:xfrm>
            <a:off x="740664" y="2697480"/>
            <a:ext cx="2057400" cy="777240"/>
          </a:xfrm>
          <a:prstGeom prst="rect">
            <a:avLst/>
          </a:prstGeom>
          <a:noFill/>
          <a:ln/>
        </p:spPr>
        <p:txBody>
          <a:bodyPr wrap="square" lIns="0" tIns="0" rIns="0" bIns="0" rtlCol="0" anchor="ctr"/>
          <a:lstStyle/>
          <a:p>
            <a:pPr marL="0" indent="0">
              <a:lnSpc>
                <a:spcPts val="1700"/>
              </a:lnSpc>
              <a:buNone/>
            </a:pPr>
            <a:r>
              <a:rPr lang="en-US" sz="1250" dirty="0">
                <a:solidFill>
                  <a:srgbClr val="9BA1A8"/>
                </a:solidFill>
                <a:latin typeface="Calibri" pitchFamily="34" charset="0"/>
                <a:ea typeface="Calibri" pitchFamily="34" charset="-122"/>
                <a:cs typeface="Calibri" pitchFamily="34" charset="-120"/>
              </a:rPr>
              <a:t>Which legal regime governs the data.</a:t>
            </a:r>
            <a:endParaRPr lang="en-US" sz="1250" dirty="0"/>
          </a:p>
        </p:txBody>
      </p:sp>
      <p:sp>
        <p:nvSpPr>
          <p:cNvPr id="8" name="Text 6"/>
          <p:cNvSpPr/>
          <p:nvPr/>
        </p:nvSpPr>
        <p:spPr>
          <a:xfrm>
            <a:off x="3017520" y="2468880"/>
            <a:ext cx="228600" cy="365760"/>
          </a:xfrm>
          <a:prstGeom prst="rect">
            <a:avLst/>
          </a:prstGeom>
          <a:noFill/>
          <a:ln/>
        </p:spPr>
        <p:txBody>
          <a:bodyPr wrap="square" lIns="0" tIns="0" rIns="0" bIns="0" rtlCol="0" anchor="ctr"/>
          <a:lstStyle/>
          <a:p>
            <a:pPr marL="0" indent="0" algn="ctr">
              <a:buNone/>
            </a:pPr>
            <a:r>
              <a:rPr lang="en-US" sz="1600" dirty="0">
                <a:solidFill>
                  <a:srgbClr val="9BA1A8"/>
                </a:solidFill>
                <a:latin typeface="Calibri" pitchFamily="34" charset="0"/>
                <a:ea typeface="Calibri" pitchFamily="34" charset="-122"/>
                <a:cs typeface="Calibri" pitchFamily="34" charset="-120"/>
              </a:rPr>
              <a:t>→</a:t>
            </a:r>
            <a:endParaRPr lang="en-US" sz="1600" dirty="0"/>
          </a:p>
        </p:txBody>
      </p:sp>
      <p:sp>
        <p:nvSpPr>
          <p:cNvPr id="9" name="Shape 7"/>
          <p:cNvSpPr/>
          <p:nvPr/>
        </p:nvSpPr>
        <p:spPr>
          <a:xfrm>
            <a:off x="3246120" y="1783080"/>
            <a:ext cx="2514600" cy="1737360"/>
          </a:xfrm>
          <a:prstGeom prst="rect">
            <a:avLst/>
          </a:prstGeom>
          <a:solidFill>
            <a:srgbClr val="262A30"/>
          </a:solidFill>
          <a:ln w="12700">
            <a:solidFill>
              <a:srgbClr val="262A30"/>
            </a:solidFill>
            <a:prstDash val="solid"/>
          </a:ln>
        </p:spPr>
        <p:txBody>
          <a:bodyPr/>
          <a:lstStyle/>
          <a:p>
            <a:endParaRPr lang="en-BE"/>
          </a:p>
        </p:txBody>
      </p:sp>
      <p:sp>
        <p:nvSpPr>
          <p:cNvPr id="10" name="Text 8"/>
          <p:cNvSpPr/>
          <p:nvPr/>
        </p:nvSpPr>
        <p:spPr>
          <a:xfrm>
            <a:off x="3483864" y="1938528"/>
            <a:ext cx="1097280" cy="292608"/>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02</a:t>
            </a:r>
            <a:endParaRPr lang="en-US" sz="1100" dirty="0"/>
          </a:p>
        </p:txBody>
      </p:sp>
      <p:sp>
        <p:nvSpPr>
          <p:cNvPr id="11" name="Text 9"/>
          <p:cNvSpPr/>
          <p:nvPr/>
        </p:nvSpPr>
        <p:spPr>
          <a:xfrm>
            <a:off x="3483864" y="2267712"/>
            <a:ext cx="2103120" cy="329184"/>
          </a:xfrm>
          <a:prstGeom prst="rect">
            <a:avLst/>
          </a:prstGeom>
          <a:noFill/>
          <a:ln/>
        </p:spPr>
        <p:txBody>
          <a:bodyPr wrap="square" lIns="0" tIns="0" rIns="0" bIns="0" rtlCol="0" anchor="ctr"/>
          <a:lstStyle/>
          <a:p>
            <a:pPr marL="0" indent="0">
              <a:buNone/>
            </a:pPr>
            <a:r>
              <a:rPr lang="en-US" sz="1800" b="1" dirty="0">
                <a:solidFill>
                  <a:srgbClr val="EDEAE4"/>
                </a:solidFill>
                <a:latin typeface="Trebuchet MS" pitchFamily="34" charset="0"/>
                <a:ea typeface="Trebuchet MS" pitchFamily="34" charset="-122"/>
                <a:cs typeface="Trebuchet MS" pitchFamily="34" charset="-120"/>
              </a:rPr>
              <a:t>Operational</a:t>
            </a:r>
            <a:endParaRPr lang="en-US" sz="1800" dirty="0"/>
          </a:p>
        </p:txBody>
      </p:sp>
      <p:sp>
        <p:nvSpPr>
          <p:cNvPr id="12" name="Text 10"/>
          <p:cNvSpPr/>
          <p:nvPr/>
        </p:nvSpPr>
        <p:spPr>
          <a:xfrm>
            <a:off x="3483864" y="2697480"/>
            <a:ext cx="2057400" cy="777240"/>
          </a:xfrm>
          <a:prstGeom prst="rect">
            <a:avLst/>
          </a:prstGeom>
          <a:noFill/>
          <a:ln/>
        </p:spPr>
        <p:txBody>
          <a:bodyPr wrap="square" lIns="0" tIns="0" rIns="0" bIns="0" rtlCol="0" anchor="ctr"/>
          <a:lstStyle/>
          <a:p>
            <a:pPr marL="0" indent="0">
              <a:lnSpc>
                <a:spcPts val="1700"/>
              </a:lnSpc>
              <a:buNone/>
            </a:pPr>
            <a:r>
              <a:rPr lang="en-US" sz="1250" dirty="0">
                <a:solidFill>
                  <a:srgbClr val="9BA1A8"/>
                </a:solidFill>
                <a:latin typeface="Calibri" pitchFamily="34" charset="0"/>
                <a:ea typeface="Calibri" pitchFamily="34" charset="-122"/>
                <a:cs typeface="Calibri" pitchFamily="34" charset="-120"/>
              </a:rPr>
              <a:t>Who holds the keys, who can see and stop things.</a:t>
            </a:r>
            <a:endParaRPr lang="en-US" sz="1250" dirty="0"/>
          </a:p>
        </p:txBody>
      </p:sp>
      <p:sp>
        <p:nvSpPr>
          <p:cNvPr id="13" name="Text 11"/>
          <p:cNvSpPr/>
          <p:nvPr/>
        </p:nvSpPr>
        <p:spPr>
          <a:xfrm>
            <a:off x="5760720" y="2468880"/>
            <a:ext cx="228600" cy="365760"/>
          </a:xfrm>
          <a:prstGeom prst="rect">
            <a:avLst/>
          </a:prstGeom>
          <a:noFill/>
          <a:ln/>
        </p:spPr>
        <p:txBody>
          <a:bodyPr wrap="square" lIns="0" tIns="0" rIns="0" bIns="0" rtlCol="0" anchor="ctr"/>
          <a:lstStyle/>
          <a:p>
            <a:pPr marL="0" indent="0" algn="ctr">
              <a:buNone/>
            </a:pPr>
            <a:r>
              <a:rPr lang="en-US" sz="1600" dirty="0">
                <a:solidFill>
                  <a:srgbClr val="9BA1A8"/>
                </a:solidFill>
                <a:latin typeface="Calibri" pitchFamily="34" charset="0"/>
                <a:ea typeface="Calibri" pitchFamily="34" charset="-122"/>
                <a:cs typeface="Calibri" pitchFamily="34" charset="-120"/>
              </a:rPr>
              <a:t>→</a:t>
            </a:r>
            <a:endParaRPr lang="en-US" sz="1600" dirty="0"/>
          </a:p>
        </p:txBody>
      </p:sp>
      <p:sp>
        <p:nvSpPr>
          <p:cNvPr id="14" name="Shape 12"/>
          <p:cNvSpPr/>
          <p:nvPr/>
        </p:nvSpPr>
        <p:spPr>
          <a:xfrm>
            <a:off x="5989320" y="1783080"/>
            <a:ext cx="2514600" cy="1737360"/>
          </a:xfrm>
          <a:prstGeom prst="rect">
            <a:avLst/>
          </a:prstGeom>
          <a:solidFill>
            <a:srgbClr val="262A30"/>
          </a:solidFill>
          <a:ln w="12700">
            <a:solidFill>
              <a:srgbClr val="262A30"/>
            </a:solidFill>
            <a:prstDash val="solid"/>
          </a:ln>
        </p:spPr>
        <p:txBody>
          <a:bodyPr/>
          <a:lstStyle/>
          <a:p>
            <a:endParaRPr lang="en-BE"/>
          </a:p>
        </p:txBody>
      </p:sp>
      <p:sp>
        <p:nvSpPr>
          <p:cNvPr id="15" name="Text 13"/>
          <p:cNvSpPr/>
          <p:nvPr/>
        </p:nvSpPr>
        <p:spPr>
          <a:xfrm>
            <a:off x="6227064" y="1938528"/>
            <a:ext cx="1097280" cy="292608"/>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03</a:t>
            </a:r>
            <a:endParaRPr lang="en-US" sz="1100" dirty="0"/>
          </a:p>
        </p:txBody>
      </p:sp>
      <p:sp>
        <p:nvSpPr>
          <p:cNvPr id="16" name="Text 14"/>
          <p:cNvSpPr/>
          <p:nvPr/>
        </p:nvSpPr>
        <p:spPr>
          <a:xfrm>
            <a:off x="6227064" y="2267712"/>
            <a:ext cx="2103120" cy="329184"/>
          </a:xfrm>
          <a:prstGeom prst="rect">
            <a:avLst/>
          </a:prstGeom>
          <a:noFill/>
          <a:ln/>
        </p:spPr>
        <p:txBody>
          <a:bodyPr wrap="square" lIns="0" tIns="0" rIns="0" bIns="0" rtlCol="0" anchor="ctr"/>
          <a:lstStyle/>
          <a:p>
            <a:pPr marL="0" indent="0">
              <a:buNone/>
            </a:pPr>
            <a:r>
              <a:rPr lang="en-US" sz="1800" b="1" dirty="0">
                <a:solidFill>
                  <a:srgbClr val="EDEAE4"/>
                </a:solidFill>
                <a:latin typeface="Trebuchet MS" pitchFamily="34" charset="0"/>
                <a:ea typeface="Trebuchet MS" pitchFamily="34" charset="-122"/>
                <a:cs typeface="Trebuchet MS" pitchFamily="34" charset="-120"/>
              </a:rPr>
              <a:t>Technological</a:t>
            </a:r>
            <a:endParaRPr lang="en-US" sz="1800" dirty="0"/>
          </a:p>
        </p:txBody>
      </p:sp>
      <p:sp>
        <p:nvSpPr>
          <p:cNvPr id="17" name="Text 15"/>
          <p:cNvSpPr/>
          <p:nvPr/>
        </p:nvSpPr>
        <p:spPr>
          <a:xfrm>
            <a:off x="6227064" y="2697480"/>
            <a:ext cx="2057400" cy="777240"/>
          </a:xfrm>
          <a:prstGeom prst="rect">
            <a:avLst/>
          </a:prstGeom>
          <a:noFill/>
          <a:ln/>
        </p:spPr>
        <p:txBody>
          <a:bodyPr wrap="square" lIns="0" tIns="0" rIns="0" bIns="0" rtlCol="0" anchor="ctr"/>
          <a:lstStyle/>
          <a:p>
            <a:pPr marL="0" indent="0">
              <a:lnSpc>
                <a:spcPts val="1700"/>
              </a:lnSpc>
              <a:buNone/>
            </a:pPr>
            <a:r>
              <a:rPr lang="en-US" sz="1250" dirty="0">
                <a:solidFill>
                  <a:srgbClr val="9BA1A8"/>
                </a:solidFill>
                <a:latin typeface="Calibri" pitchFamily="34" charset="0"/>
                <a:ea typeface="Calibri" pitchFamily="34" charset="-122"/>
                <a:cs typeface="Calibri" pitchFamily="34" charset="-120"/>
              </a:rPr>
              <a:t>Could you still run if a supplier said no tomorrow?</a:t>
            </a:r>
            <a:endParaRPr lang="en-US" sz="1250" dirty="0"/>
          </a:p>
        </p:txBody>
      </p:sp>
      <p:sp>
        <p:nvSpPr>
          <p:cNvPr id="18" name="Text 16"/>
          <p:cNvSpPr/>
          <p:nvPr/>
        </p:nvSpPr>
        <p:spPr>
          <a:xfrm>
            <a:off x="502920" y="3703320"/>
            <a:ext cx="7955280" cy="777240"/>
          </a:xfrm>
          <a:prstGeom prst="rect">
            <a:avLst/>
          </a:prstGeom>
          <a:noFill/>
          <a:ln/>
        </p:spPr>
        <p:txBody>
          <a:bodyPr wrap="square" lIns="0" tIns="0" rIns="0" bIns="0" rtlCol="0" anchor="ctr"/>
          <a:lstStyle/>
          <a:p>
            <a:pPr marL="0" indent="0">
              <a:lnSpc>
                <a:spcPts val="1800"/>
              </a:lnSpc>
              <a:buNone/>
            </a:pPr>
            <a:r>
              <a:rPr lang="en-US" sz="1300" b="1" dirty="0">
                <a:solidFill>
                  <a:srgbClr val="EDEAE4"/>
                </a:solidFill>
                <a:latin typeface="Calibri" pitchFamily="34" charset="0"/>
                <a:ea typeface="Calibri" pitchFamily="34" charset="-122"/>
                <a:cs typeface="Calibri" pitchFamily="34" charset="-120"/>
              </a:rPr>
              <a:t>Most things marketed as sovereign in Europe are level one, sometimes two, almost never three.</a:t>
            </a:r>
            <a:endParaRPr lang="en-US" sz="1300" dirty="0"/>
          </a:p>
          <a:p>
            <a:pPr marL="0" indent="0">
              <a:lnSpc>
                <a:spcPts val="1800"/>
              </a:lnSpc>
              <a:buNone/>
            </a:pPr>
            <a:r>
              <a:rPr lang="en-US" sz="1300" dirty="0">
                <a:solidFill>
                  <a:srgbClr val="9BA1A8"/>
                </a:solidFill>
                <a:latin typeface="Calibri" pitchFamily="34" charset="0"/>
                <a:ea typeface="Calibri" pitchFamily="34" charset="-122"/>
                <a:cs typeface="Calibri" pitchFamily="34" charset="-120"/>
              </a:rPr>
              <a:t>Germany’s sovereign administration cloud runs on Azure. “OpenAI for Germany” launched with SAP and Microsoft. ASML’s EUV monopoly gives Europe almost no strategic control.</a:t>
            </a:r>
            <a:endParaRPr lang="en-US" sz="1300" dirty="0"/>
          </a:p>
        </p:txBody>
      </p:sp>
      <p:sp>
        <p:nvSpPr>
          <p:cNvPr id="19" name="Text 17"/>
          <p:cNvSpPr/>
          <p:nvPr/>
        </p:nvSpPr>
        <p:spPr>
          <a:xfrm>
            <a:off x="502920" y="4617720"/>
            <a:ext cx="8138160" cy="256032"/>
          </a:xfrm>
          <a:prstGeom prst="rect">
            <a:avLst/>
          </a:prstGeom>
          <a:noFill/>
          <a:ln/>
        </p:spPr>
        <p:txBody>
          <a:bodyPr wrap="square" lIns="0" tIns="0" rIns="0" bIns="0" rtlCol="0" anchor="ctr"/>
          <a:lstStyle/>
          <a:p>
            <a:pPr marL="0" indent="0">
              <a:buNone/>
            </a:pPr>
            <a:r>
              <a:rPr lang="en-US" sz="950" dirty="0">
                <a:solidFill>
                  <a:srgbClr val="9BA1A8"/>
                </a:solidFill>
                <a:latin typeface="Calibri" pitchFamily="34" charset="0"/>
                <a:ea typeface="Calibri" pitchFamily="34" charset="-122"/>
                <a:cs typeface="Calibri" pitchFamily="34" charset="-120"/>
              </a:rPr>
              <a:t>Source: </a:t>
            </a:r>
            <a:r>
              <a:rPr lang="en-US" sz="950" u="sng" dirty="0">
                <a:solidFill>
                  <a:srgbClr val="9BA1A8"/>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europioneer.io</a:t>
            </a:r>
            <a:r>
              <a:rPr lang="en-US" sz="950" dirty="0">
                <a:solidFill>
                  <a:srgbClr val="9BA1A8"/>
                </a:solidFill>
                <a:latin typeface="Calibri" pitchFamily="34" charset="0"/>
                <a:ea typeface="Calibri" pitchFamily="34" charset="-122"/>
                <a:cs typeface="Calibri" pitchFamily="34" charset="-120"/>
              </a:rPr>
              <a:t>, </a:t>
            </a:r>
            <a:r>
              <a:rPr lang="en-US" sz="950" u="sng" dirty="0">
                <a:solidFill>
                  <a:srgbClr val="9BA1A8"/>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Data Center Dynamics</a:t>
            </a:r>
            <a:r>
              <a:rPr lang="en-US" sz="950" dirty="0">
                <a:solidFill>
                  <a:srgbClr val="9BA1A8"/>
                </a:solidFill>
                <a:latin typeface="Calibri" pitchFamily="34" charset="0"/>
                <a:ea typeface="Calibri" pitchFamily="34" charset="-122"/>
                <a:cs typeface="Calibri" pitchFamily="34" charset="-120"/>
              </a:rPr>
              <a:t>, </a:t>
            </a:r>
            <a:r>
              <a:rPr lang="en-US" sz="950" u="sng" dirty="0">
                <a:solidFill>
                  <a:srgbClr val="9BA1A8"/>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Tech Policy Press</a:t>
            </a:r>
            <a:endParaRPr lang="en-US" sz="9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CONSTRAINT ONE</a:t>
            </a:r>
            <a:endParaRPr lang="en-US" sz="1100" dirty="0"/>
          </a:p>
        </p:txBody>
      </p:sp>
      <p:sp>
        <p:nvSpPr>
          <p:cNvPr id="3" name="Text 1"/>
          <p:cNvSpPr/>
          <p:nvPr/>
        </p:nvSpPr>
        <p:spPr>
          <a:xfrm>
            <a:off x="502920" y="749808"/>
            <a:ext cx="7863840" cy="548640"/>
          </a:xfrm>
          <a:prstGeom prst="rect">
            <a:avLst/>
          </a:prstGeom>
          <a:noFill/>
          <a:ln/>
        </p:spPr>
        <p:txBody>
          <a:bodyPr wrap="square" lIns="0" tIns="0" rIns="0" bIns="0" rtlCol="0" anchor="t"/>
          <a:lstStyle/>
          <a:p>
            <a:pPr marL="0" indent="0">
              <a:lnSpc>
                <a:spcPts val="4400"/>
              </a:lnSpc>
              <a:buNone/>
            </a:pPr>
            <a:r>
              <a:rPr lang="en-US" sz="3400" b="1" dirty="0">
                <a:solidFill>
                  <a:srgbClr val="EDEAE4"/>
                </a:solidFill>
                <a:latin typeface="Trebuchet MS" pitchFamily="34" charset="0"/>
                <a:ea typeface="Trebuchet MS" pitchFamily="34" charset="-122"/>
                <a:cs typeface="Trebuchet MS" pitchFamily="34" charset="-120"/>
              </a:rPr>
              <a:t>The constraint nobody is costing</a:t>
            </a:r>
            <a:endParaRPr lang="en-US" sz="3400" dirty="0"/>
          </a:p>
        </p:txBody>
      </p:sp>
      <p:sp>
        <p:nvSpPr>
          <p:cNvPr id="4" name="Text 2"/>
          <p:cNvSpPr/>
          <p:nvPr/>
        </p:nvSpPr>
        <p:spPr>
          <a:xfrm>
            <a:off x="502920" y="1828800"/>
            <a:ext cx="7863840" cy="1005840"/>
          </a:xfrm>
          <a:prstGeom prst="rect">
            <a:avLst/>
          </a:prstGeom>
          <a:noFill/>
          <a:ln/>
        </p:spPr>
        <p:txBody>
          <a:bodyPr wrap="square" lIns="0" tIns="0" rIns="0" bIns="0" rtlCol="0" anchor="ctr"/>
          <a:lstStyle/>
          <a:p>
            <a:pPr marL="0" indent="0">
              <a:buNone/>
            </a:pPr>
            <a:r>
              <a:rPr lang="en-US" sz="6200" b="1" dirty="0">
                <a:solidFill>
                  <a:srgbClr val="EDEAE4"/>
                </a:solidFill>
                <a:latin typeface="Trebuchet MS" pitchFamily="34" charset="0"/>
                <a:ea typeface="Trebuchet MS" pitchFamily="34" charset="-122"/>
                <a:cs typeface="Trebuchet MS" pitchFamily="34" charset="-120"/>
              </a:rPr>
              <a:t>10 GW</a:t>
            </a:r>
            <a:r>
              <a:rPr lang="en-US" sz="6200" b="1" dirty="0">
                <a:solidFill>
                  <a:srgbClr val="9BA1A8"/>
                </a:solidFill>
                <a:latin typeface="Trebuchet MS" pitchFamily="34" charset="0"/>
                <a:ea typeface="Trebuchet MS" pitchFamily="34" charset="-122"/>
                <a:cs typeface="Trebuchet MS" pitchFamily="34" charset="-120"/>
              </a:rPr>
              <a:t>  →  </a:t>
            </a:r>
            <a:r>
              <a:rPr lang="en-US" sz="6200" b="1" dirty="0">
                <a:solidFill>
                  <a:srgbClr val="E9A13B"/>
                </a:solidFill>
                <a:latin typeface="Trebuchet MS" pitchFamily="34" charset="0"/>
                <a:ea typeface="Trebuchet MS" pitchFamily="34" charset="-122"/>
                <a:cs typeface="Trebuchet MS" pitchFamily="34" charset="-120"/>
              </a:rPr>
              <a:t>35 GW</a:t>
            </a:r>
            <a:endParaRPr lang="en-US" sz="6200" dirty="0"/>
          </a:p>
        </p:txBody>
      </p:sp>
      <p:sp>
        <p:nvSpPr>
          <p:cNvPr id="5" name="Text 3"/>
          <p:cNvSpPr/>
          <p:nvPr/>
        </p:nvSpPr>
        <p:spPr>
          <a:xfrm>
            <a:off x="502920" y="2926080"/>
            <a:ext cx="6949440" cy="457200"/>
          </a:xfrm>
          <a:prstGeom prst="rect">
            <a:avLst/>
          </a:prstGeom>
          <a:noFill/>
          <a:ln/>
        </p:spPr>
        <p:txBody>
          <a:bodyPr wrap="square" lIns="0" tIns="0" rIns="0" bIns="0" rtlCol="0" anchor="ctr"/>
          <a:lstStyle/>
          <a:p>
            <a:pPr marL="0" indent="0">
              <a:lnSpc>
                <a:spcPts val="2100"/>
              </a:lnSpc>
              <a:buNone/>
            </a:pPr>
            <a:r>
              <a:rPr lang="en-US" sz="1500" dirty="0">
                <a:solidFill>
                  <a:srgbClr val="9BA1A8"/>
                </a:solidFill>
                <a:latin typeface="Calibri" pitchFamily="34" charset="0"/>
                <a:ea typeface="Calibri" pitchFamily="34" charset="-122"/>
                <a:cs typeface="Calibri" pitchFamily="34" charset="-120"/>
              </a:rPr>
              <a:t>EU data-centre electricity demand today, and as projected for 2030 under the Cloud and AI Development Act.</a:t>
            </a:r>
            <a:endParaRPr lang="en-US" sz="1500" dirty="0"/>
          </a:p>
        </p:txBody>
      </p:sp>
      <p:sp>
        <p:nvSpPr>
          <p:cNvPr id="6" name="Text 4"/>
          <p:cNvSpPr/>
          <p:nvPr/>
        </p:nvSpPr>
        <p:spPr>
          <a:xfrm>
            <a:off x="502920" y="3611880"/>
            <a:ext cx="7863840" cy="822960"/>
          </a:xfrm>
          <a:prstGeom prst="rect">
            <a:avLst/>
          </a:prstGeom>
          <a:noFill/>
          <a:ln/>
        </p:spPr>
        <p:txBody>
          <a:bodyPr wrap="square" lIns="0" tIns="0" rIns="0" bIns="0" rtlCol="0" anchor="ctr"/>
          <a:lstStyle/>
          <a:p>
            <a:pPr marL="0" indent="0">
              <a:lnSpc>
                <a:spcPts val="2000"/>
              </a:lnSpc>
              <a:buNone/>
            </a:pPr>
            <a:r>
              <a:rPr lang="en-US" sz="1400" dirty="0">
                <a:solidFill>
                  <a:srgbClr val="9BA1A8"/>
                </a:solidFill>
                <a:latin typeface="Calibri" pitchFamily="34" charset="0"/>
                <a:ea typeface="Calibri" pitchFamily="34" charset="-122"/>
                <a:cs typeface="Calibri" pitchFamily="34" charset="-120"/>
              </a:rPr>
              <a:t>Grid connection queues in several European markets are now measured in years — in February, grid delays were reported as a live constraint on Amazon’s European expansion.</a:t>
            </a:r>
            <a:endParaRPr lang="en-US" sz="1400" dirty="0"/>
          </a:p>
          <a:p>
            <a:pPr marL="0" indent="0">
              <a:lnSpc>
                <a:spcPts val="2000"/>
              </a:lnSpc>
              <a:buNone/>
            </a:pPr>
            <a:r>
              <a:rPr lang="en-US" sz="1400" b="1" dirty="0">
                <a:solidFill>
                  <a:srgbClr val="EDEAE4"/>
                </a:solidFill>
                <a:latin typeface="Calibri" pitchFamily="34" charset="0"/>
                <a:ea typeface="Calibri" pitchFamily="34" charset="-122"/>
                <a:cs typeface="Calibri" pitchFamily="34" charset="-120"/>
              </a:rPr>
              <a:t>Compute is not a procurement question. It is an energy and permitting question.</a:t>
            </a:r>
            <a:endParaRPr lang="en-US" sz="1400" dirty="0"/>
          </a:p>
        </p:txBody>
      </p:sp>
      <p:sp>
        <p:nvSpPr>
          <p:cNvPr id="7" name="Text 5"/>
          <p:cNvSpPr/>
          <p:nvPr/>
        </p:nvSpPr>
        <p:spPr>
          <a:xfrm>
            <a:off x="502920" y="4663440"/>
            <a:ext cx="8138160" cy="256032"/>
          </a:xfrm>
          <a:prstGeom prst="rect">
            <a:avLst/>
          </a:prstGeom>
          <a:noFill/>
          <a:ln/>
        </p:spPr>
        <p:txBody>
          <a:bodyPr wrap="square" lIns="0" tIns="0" rIns="0" bIns="0" rtlCol="0" anchor="ctr"/>
          <a:lstStyle/>
          <a:p>
            <a:pPr marL="0" indent="0">
              <a:buNone/>
            </a:pPr>
            <a:r>
              <a:rPr lang="en-US" sz="950" dirty="0">
                <a:solidFill>
                  <a:srgbClr val="9BA1A8"/>
                </a:solidFill>
                <a:latin typeface="Calibri" pitchFamily="34" charset="0"/>
                <a:ea typeface="Calibri" pitchFamily="34" charset="-122"/>
                <a:cs typeface="Calibri" pitchFamily="34" charset="-120"/>
              </a:rPr>
              <a:t>Source: </a:t>
            </a:r>
            <a:r>
              <a:rPr lang="en-US" sz="950" u="sng" dirty="0">
                <a:solidFill>
                  <a:srgbClr val="9BA1A8"/>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Jones Day</a:t>
            </a:r>
            <a:r>
              <a:rPr lang="en-US" sz="950" dirty="0">
                <a:solidFill>
                  <a:srgbClr val="9BA1A8"/>
                </a:solidFill>
                <a:latin typeface="Calibri" pitchFamily="34" charset="0"/>
                <a:ea typeface="Calibri" pitchFamily="34" charset="-122"/>
                <a:cs typeface="Calibri" pitchFamily="34" charset="-120"/>
              </a:rPr>
              <a:t>, </a:t>
            </a:r>
            <a:r>
              <a:rPr lang="en-US" sz="950" u="sng" dirty="0">
                <a:solidFill>
                  <a:srgbClr val="9BA1A8"/>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Reuters</a:t>
            </a:r>
            <a:endParaRPr lang="en-US" sz="9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CONSTRAINT TWO</a:t>
            </a:r>
            <a:endParaRPr lang="en-US" sz="1100" dirty="0"/>
          </a:p>
        </p:txBody>
      </p:sp>
      <p:sp>
        <p:nvSpPr>
          <p:cNvPr id="3" name="Text 1"/>
          <p:cNvSpPr/>
          <p:nvPr/>
        </p:nvSpPr>
        <p:spPr>
          <a:xfrm>
            <a:off x="502920" y="749808"/>
            <a:ext cx="7863840" cy="914400"/>
          </a:xfrm>
          <a:prstGeom prst="rect">
            <a:avLst/>
          </a:prstGeom>
          <a:noFill/>
          <a:ln/>
        </p:spPr>
        <p:txBody>
          <a:bodyPr wrap="square" lIns="0" tIns="0" rIns="0" bIns="0" rtlCol="0" anchor="t"/>
          <a:lstStyle/>
          <a:p>
            <a:pPr marL="0" indent="0">
              <a:lnSpc>
                <a:spcPts val="4400"/>
              </a:lnSpc>
              <a:buNone/>
            </a:pPr>
            <a:r>
              <a:rPr lang="en-US" sz="3800" b="1" dirty="0">
                <a:solidFill>
                  <a:srgbClr val="EDEAE4"/>
                </a:solidFill>
                <a:latin typeface="Trebuchet MS" pitchFamily="34" charset="0"/>
                <a:ea typeface="Trebuchet MS" pitchFamily="34" charset="-122"/>
                <a:cs typeface="Trebuchet MS" pitchFamily="34" charset="-120"/>
              </a:rPr>
              <a:t>And the clock</a:t>
            </a:r>
            <a:endParaRPr lang="en-US" sz="3800" dirty="0"/>
          </a:p>
        </p:txBody>
      </p:sp>
      <p:sp>
        <p:nvSpPr>
          <p:cNvPr id="4" name="Shape 2"/>
          <p:cNvSpPr/>
          <p:nvPr/>
        </p:nvSpPr>
        <p:spPr>
          <a:xfrm>
            <a:off x="502920" y="1645920"/>
            <a:ext cx="3931920" cy="2148840"/>
          </a:xfrm>
          <a:prstGeom prst="rect">
            <a:avLst/>
          </a:prstGeom>
          <a:solidFill>
            <a:srgbClr val="262A30"/>
          </a:solidFill>
          <a:ln w="12700">
            <a:solidFill>
              <a:srgbClr val="262A30"/>
            </a:solidFill>
            <a:prstDash val="solid"/>
          </a:ln>
        </p:spPr>
        <p:txBody>
          <a:bodyPr/>
          <a:lstStyle/>
          <a:p>
            <a:endParaRPr lang="en-BE"/>
          </a:p>
        </p:txBody>
      </p:sp>
      <p:sp>
        <p:nvSpPr>
          <p:cNvPr id="5" name="Text 3"/>
          <p:cNvSpPr/>
          <p:nvPr/>
        </p:nvSpPr>
        <p:spPr>
          <a:xfrm>
            <a:off x="777240" y="1810512"/>
            <a:ext cx="3383280" cy="640080"/>
          </a:xfrm>
          <a:prstGeom prst="rect">
            <a:avLst/>
          </a:prstGeom>
          <a:noFill/>
          <a:ln/>
        </p:spPr>
        <p:txBody>
          <a:bodyPr wrap="square" lIns="0" tIns="0" rIns="0" bIns="0" rtlCol="0" anchor="ctr"/>
          <a:lstStyle/>
          <a:p>
            <a:pPr marL="0" indent="0">
              <a:buNone/>
            </a:pPr>
            <a:r>
              <a:rPr lang="en-US" sz="4000" b="1" dirty="0">
                <a:solidFill>
                  <a:srgbClr val="EDEAE4"/>
                </a:solidFill>
                <a:latin typeface="Trebuchet MS" pitchFamily="34" charset="0"/>
                <a:ea typeface="Trebuchet MS" pitchFamily="34" charset="-122"/>
                <a:cs typeface="Trebuchet MS" pitchFamily="34" charset="-120"/>
              </a:rPr>
              <a:t>~3.5 years</a:t>
            </a:r>
            <a:endParaRPr lang="en-US" sz="4000" dirty="0"/>
          </a:p>
        </p:txBody>
      </p:sp>
      <p:sp>
        <p:nvSpPr>
          <p:cNvPr id="6" name="Text 4"/>
          <p:cNvSpPr/>
          <p:nvPr/>
        </p:nvSpPr>
        <p:spPr>
          <a:xfrm>
            <a:off x="777240" y="2487168"/>
            <a:ext cx="3383280" cy="292608"/>
          </a:xfrm>
          <a:prstGeom prst="rect">
            <a:avLst/>
          </a:prstGeom>
          <a:noFill/>
          <a:ln/>
        </p:spPr>
        <p:txBody>
          <a:bodyPr wrap="square" lIns="0" tIns="0" rIns="0" bIns="0" rtlCol="0" anchor="ctr"/>
          <a:lstStyle/>
          <a:p>
            <a:pPr marL="0" indent="0">
              <a:buNone/>
            </a:pPr>
            <a:r>
              <a:rPr lang="en-US" sz="1300" b="1" dirty="0">
                <a:solidFill>
                  <a:srgbClr val="EDEAE4"/>
                </a:solidFill>
                <a:latin typeface="Calibri" pitchFamily="34" charset="0"/>
                <a:ea typeface="Calibri" pitchFamily="34" charset="-122"/>
                <a:cs typeface="Calibri" pitchFamily="34" charset="-120"/>
              </a:rPr>
              <a:t>EU AI Gigafactories</a:t>
            </a:r>
            <a:endParaRPr lang="en-US" sz="1300" dirty="0"/>
          </a:p>
        </p:txBody>
      </p:sp>
      <p:sp>
        <p:nvSpPr>
          <p:cNvPr id="7" name="Text 5"/>
          <p:cNvSpPr/>
          <p:nvPr/>
        </p:nvSpPr>
        <p:spPr>
          <a:xfrm>
            <a:off x="777240" y="2834640"/>
            <a:ext cx="3383280" cy="868680"/>
          </a:xfrm>
          <a:prstGeom prst="rect">
            <a:avLst/>
          </a:prstGeom>
          <a:noFill/>
          <a:ln/>
        </p:spPr>
        <p:txBody>
          <a:bodyPr wrap="square" lIns="0" tIns="0" rIns="0" bIns="0" rtlCol="0" anchor="ctr"/>
          <a:lstStyle/>
          <a:p>
            <a:pPr marL="0" indent="0">
              <a:lnSpc>
                <a:spcPts val="1700"/>
              </a:lnSpc>
              <a:buNone/>
            </a:pPr>
            <a:r>
              <a:rPr lang="en-US" sz="1250" dirty="0">
                <a:solidFill>
                  <a:srgbClr val="9BA1A8"/>
                </a:solidFill>
                <a:latin typeface="Calibri" pitchFamily="34" charset="0"/>
                <a:ea typeface="Calibri" pitchFamily="34" charset="-122"/>
                <a:cs typeface="Calibri" pitchFamily="34" charset="-120"/>
              </a:rPr>
              <a:t>Call opened 30 July 2026 · selection early 2027 · operations ~2028. Of €10bn public funding, ~€1bn is currently committable.</a:t>
            </a:r>
            <a:endParaRPr lang="en-US" sz="1250" dirty="0"/>
          </a:p>
        </p:txBody>
      </p:sp>
      <p:sp>
        <p:nvSpPr>
          <p:cNvPr id="8" name="Shape 6"/>
          <p:cNvSpPr/>
          <p:nvPr/>
        </p:nvSpPr>
        <p:spPr>
          <a:xfrm>
            <a:off x="4709160" y="1645920"/>
            <a:ext cx="3931920" cy="2148840"/>
          </a:xfrm>
          <a:prstGeom prst="rect">
            <a:avLst/>
          </a:prstGeom>
          <a:solidFill>
            <a:srgbClr val="262A30"/>
          </a:solidFill>
          <a:ln w="12700">
            <a:solidFill>
              <a:srgbClr val="262A30"/>
            </a:solidFill>
            <a:prstDash val="solid"/>
          </a:ln>
        </p:spPr>
        <p:txBody>
          <a:bodyPr/>
          <a:lstStyle/>
          <a:p>
            <a:endParaRPr lang="en-BE"/>
          </a:p>
        </p:txBody>
      </p:sp>
      <p:sp>
        <p:nvSpPr>
          <p:cNvPr id="9" name="Text 7"/>
          <p:cNvSpPr/>
          <p:nvPr/>
        </p:nvSpPr>
        <p:spPr>
          <a:xfrm>
            <a:off x="4983480" y="1810512"/>
            <a:ext cx="3383280" cy="640080"/>
          </a:xfrm>
          <a:prstGeom prst="rect">
            <a:avLst/>
          </a:prstGeom>
          <a:noFill/>
          <a:ln/>
        </p:spPr>
        <p:txBody>
          <a:bodyPr wrap="square" lIns="0" tIns="0" rIns="0" bIns="0" rtlCol="0" anchor="ctr"/>
          <a:lstStyle/>
          <a:p>
            <a:pPr marL="0" indent="0">
              <a:buNone/>
            </a:pPr>
            <a:r>
              <a:rPr lang="en-US" sz="4000" b="1" dirty="0">
                <a:solidFill>
                  <a:srgbClr val="E9A13B"/>
                </a:solidFill>
                <a:latin typeface="Trebuchet MS" pitchFamily="34" charset="0"/>
                <a:ea typeface="Trebuchet MS" pitchFamily="34" charset="-122"/>
                <a:cs typeface="Trebuchet MS" pitchFamily="34" charset="-120"/>
              </a:rPr>
              <a:t>6 months</a:t>
            </a:r>
            <a:endParaRPr lang="en-US" sz="4000" dirty="0"/>
          </a:p>
        </p:txBody>
      </p:sp>
      <p:sp>
        <p:nvSpPr>
          <p:cNvPr id="10" name="Text 8"/>
          <p:cNvSpPr/>
          <p:nvPr/>
        </p:nvSpPr>
        <p:spPr>
          <a:xfrm>
            <a:off x="4983480" y="2487168"/>
            <a:ext cx="3383280" cy="292608"/>
          </a:xfrm>
          <a:prstGeom prst="rect">
            <a:avLst/>
          </a:prstGeom>
          <a:noFill/>
          <a:ln/>
        </p:spPr>
        <p:txBody>
          <a:bodyPr wrap="square" lIns="0" tIns="0" rIns="0" bIns="0" rtlCol="0" anchor="ctr"/>
          <a:lstStyle/>
          <a:p>
            <a:pPr marL="0" indent="0">
              <a:buNone/>
            </a:pPr>
            <a:r>
              <a:rPr lang="en-US" sz="1300" b="1" dirty="0">
                <a:solidFill>
                  <a:srgbClr val="EDEAE4"/>
                </a:solidFill>
                <a:latin typeface="Calibri" pitchFamily="34" charset="0"/>
                <a:ea typeface="Calibri" pitchFamily="34" charset="-122"/>
                <a:cs typeface="Calibri" pitchFamily="34" charset="-120"/>
              </a:rPr>
              <a:t>Munich Industrial AI Cloud</a:t>
            </a:r>
            <a:endParaRPr lang="en-US" sz="1300" dirty="0"/>
          </a:p>
        </p:txBody>
      </p:sp>
      <p:sp>
        <p:nvSpPr>
          <p:cNvPr id="11" name="Text 9"/>
          <p:cNvSpPr/>
          <p:nvPr/>
        </p:nvSpPr>
        <p:spPr>
          <a:xfrm>
            <a:off x="4983480" y="2834640"/>
            <a:ext cx="3383280" cy="868680"/>
          </a:xfrm>
          <a:prstGeom prst="rect">
            <a:avLst/>
          </a:prstGeom>
          <a:noFill/>
          <a:ln/>
        </p:spPr>
        <p:txBody>
          <a:bodyPr wrap="square" lIns="0" tIns="0" rIns="0" bIns="0" rtlCol="0" anchor="ctr"/>
          <a:lstStyle/>
          <a:p>
            <a:pPr marL="0" indent="0">
              <a:lnSpc>
                <a:spcPts val="1700"/>
              </a:lnSpc>
              <a:buNone/>
            </a:pPr>
            <a:r>
              <a:rPr lang="en-US" sz="1250" dirty="0">
                <a:solidFill>
                  <a:srgbClr val="9BA1A8"/>
                </a:solidFill>
                <a:latin typeface="Calibri" pitchFamily="34" charset="0"/>
                <a:ea typeface="Calibri" pitchFamily="34" charset="-122"/>
                <a:cs typeface="Calibri" pitchFamily="34" charset="-120"/>
              </a:rPr>
              <a:t>Announced November 2025 · live February 2026. Two companies, a contract and a deadline.</a:t>
            </a:r>
            <a:endParaRPr lang="en-US" sz="1250" dirty="0"/>
          </a:p>
        </p:txBody>
      </p:sp>
      <p:sp>
        <p:nvSpPr>
          <p:cNvPr id="12" name="Text 10"/>
          <p:cNvSpPr/>
          <p:nvPr/>
        </p:nvSpPr>
        <p:spPr>
          <a:xfrm>
            <a:off x="502920" y="4041648"/>
            <a:ext cx="7863840" cy="320040"/>
          </a:xfrm>
          <a:prstGeom prst="rect">
            <a:avLst/>
          </a:prstGeom>
          <a:noFill/>
          <a:ln/>
        </p:spPr>
        <p:txBody>
          <a:bodyPr wrap="square" lIns="0" tIns="0" rIns="0" bIns="0" rtlCol="0" anchor="ctr"/>
          <a:lstStyle/>
          <a:p>
            <a:pPr marL="0" indent="0">
              <a:buNone/>
            </a:pPr>
            <a:r>
              <a:rPr lang="en-US" sz="1600" b="1" dirty="0">
                <a:solidFill>
                  <a:srgbClr val="EDEAE4"/>
                </a:solidFill>
                <a:latin typeface="Calibri" pitchFamily="34" charset="0"/>
                <a:ea typeface="Calibri" pitchFamily="34" charset="-122"/>
                <a:cs typeface="Calibri" pitchFamily="34" charset="-120"/>
              </a:rPr>
              <a:t>The institutional timeline and the technology timeline are now incompatible.</a:t>
            </a:r>
            <a:endParaRPr lang="en-US" sz="1600" dirty="0"/>
          </a:p>
        </p:txBody>
      </p:sp>
      <p:sp>
        <p:nvSpPr>
          <p:cNvPr id="13" name="Text 11"/>
          <p:cNvSpPr/>
          <p:nvPr/>
        </p:nvSpPr>
        <p:spPr>
          <a:xfrm>
            <a:off x="502920" y="4572000"/>
            <a:ext cx="8138160" cy="256032"/>
          </a:xfrm>
          <a:prstGeom prst="rect">
            <a:avLst/>
          </a:prstGeom>
          <a:noFill/>
          <a:ln/>
        </p:spPr>
        <p:txBody>
          <a:bodyPr wrap="square" lIns="0" tIns="0" rIns="0" bIns="0" rtlCol="0" anchor="ctr"/>
          <a:lstStyle/>
          <a:p>
            <a:pPr marL="0" indent="0">
              <a:buNone/>
            </a:pPr>
            <a:r>
              <a:rPr lang="en-US" sz="950" dirty="0">
                <a:solidFill>
                  <a:srgbClr val="9BA1A8"/>
                </a:solidFill>
                <a:latin typeface="Calibri" pitchFamily="34" charset="0"/>
                <a:ea typeface="Calibri" pitchFamily="34" charset="-122"/>
                <a:cs typeface="Calibri" pitchFamily="34" charset="-120"/>
              </a:rPr>
              <a:t>Source: </a:t>
            </a:r>
            <a:r>
              <a:rPr lang="en-US" sz="950" u="sng" dirty="0">
                <a:solidFill>
                  <a:srgbClr val="9BA1A8"/>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EuroHPC JU</a:t>
            </a:r>
            <a:r>
              <a:rPr lang="en-US" sz="950" dirty="0">
                <a:solidFill>
                  <a:srgbClr val="9BA1A8"/>
                </a:solidFill>
                <a:latin typeface="Calibri" pitchFamily="34" charset="0"/>
                <a:ea typeface="Calibri" pitchFamily="34" charset="-122"/>
                <a:cs typeface="Calibri" pitchFamily="34" charset="-120"/>
              </a:rPr>
              <a:t>, </a:t>
            </a:r>
            <a:r>
              <a:rPr lang="en-US" sz="950" u="sng" dirty="0">
                <a:solidFill>
                  <a:srgbClr val="9BA1A8"/>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Euronews</a:t>
            </a:r>
            <a:r>
              <a:rPr lang="en-US" sz="950" dirty="0">
                <a:solidFill>
                  <a:srgbClr val="9BA1A8"/>
                </a:solidFill>
                <a:latin typeface="Calibri" pitchFamily="34" charset="0"/>
                <a:ea typeface="Calibri" pitchFamily="34" charset="-122"/>
                <a:cs typeface="Calibri" pitchFamily="34" charset="-120"/>
              </a:rPr>
              <a:t>, </a:t>
            </a:r>
            <a:r>
              <a:rPr lang="en-US" sz="950" u="sng" dirty="0">
                <a:solidFill>
                  <a:srgbClr val="9BA1A8"/>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Deutsche Telekom</a:t>
            </a:r>
            <a:endParaRPr lang="en-US" sz="9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FIVE COMMITMENTS</a:t>
            </a:r>
            <a:endParaRPr lang="en-US" sz="1100" dirty="0"/>
          </a:p>
        </p:txBody>
      </p:sp>
      <p:sp>
        <p:nvSpPr>
          <p:cNvPr id="3" name="Text 1"/>
          <p:cNvSpPr/>
          <p:nvPr/>
        </p:nvSpPr>
        <p:spPr>
          <a:xfrm>
            <a:off x="502920" y="749808"/>
            <a:ext cx="7863840" cy="548640"/>
          </a:xfrm>
          <a:prstGeom prst="rect">
            <a:avLst/>
          </a:prstGeom>
          <a:noFill/>
          <a:ln/>
        </p:spPr>
        <p:txBody>
          <a:bodyPr wrap="square" lIns="0" tIns="0" rIns="0" bIns="0" rtlCol="0" anchor="t"/>
          <a:lstStyle/>
          <a:p>
            <a:pPr marL="0" indent="0">
              <a:lnSpc>
                <a:spcPts val="4400"/>
              </a:lnSpc>
              <a:buNone/>
            </a:pPr>
            <a:r>
              <a:rPr lang="en-US" sz="3200" b="1" dirty="0">
                <a:solidFill>
                  <a:srgbClr val="EDEAE4"/>
                </a:solidFill>
                <a:latin typeface="Trebuchet MS" pitchFamily="34" charset="0"/>
                <a:ea typeface="Trebuchet MS" pitchFamily="34" charset="-122"/>
                <a:cs typeface="Trebuchet MS" pitchFamily="34" charset="-120"/>
              </a:rPr>
              <a:t>What industrial-strength requires</a:t>
            </a:r>
            <a:endParaRPr lang="en-US" sz="3200" dirty="0"/>
          </a:p>
        </p:txBody>
      </p:sp>
      <p:sp>
        <p:nvSpPr>
          <p:cNvPr id="4" name="Text 2"/>
          <p:cNvSpPr/>
          <p:nvPr/>
        </p:nvSpPr>
        <p:spPr>
          <a:xfrm>
            <a:off x="502920" y="1572768"/>
            <a:ext cx="365760" cy="320040"/>
          </a:xfrm>
          <a:prstGeom prst="rect">
            <a:avLst/>
          </a:prstGeom>
          <a:noFill/>
          <a:ln/>
        </p:spPr>
        <p:txBody>
          <a:bodyPr wrap="square" lIns="0" tIns="0" rIns="0" bIns="0" rtlCol="0" anchor="ctr"/>
          <a:lstStyle/>
          <a:p>
            <a:pPr marL="0" indent="0">
              <a:buNone/>
            </a:pPr>
            <a:r>
              <a:rPr lang="en-US" sz="1800" b="1" dirty="0">
                <a:solidFill>
                  <a:srgbClr val="E9A13B"/>
                </a:solidFill>
                <a:latin typeface="Trebuchet MS" pitchFamily="34" charset="0"/>
                <a:ea typeface="Trebuchet MS" pitchFamily="34" charset="-122"/>
                <a:cs typeface="Trebuchet MS" pitchFamily="34" charset="-120"/>
              </a:rPr>
              <a:t>1</a:t>
            </a:r>
            <a:endParaRPr lang="en-US" sz="1800" dirty="0"/>
          </a:p>
        </p:txBody>
      </p:sp>
      <p:sp>
        <p:nvSpPr>
          <p:cNvPr id="5" name="Text 3"/>
          <p:cNvSpPr/>
          <p:nvPr/>
        </p:nvSpPr>
        <p:spPr>
          <a:xfrm>
            <a:off x="960120" y="1554480"/>
            <a:ext cx="7498080" cy="329184"/>
          </a:xfrm>
          <a:prstGeom prst="rect">
            <a:avLst/>
          </a:prstGeom>
          <a:noFill/>
          <a:ln/>
        </p:spPr>
        <p:txBody>
          <a:bodyPr wrap="square" lIns="0" tIns="0" rIns="0" bIns="0" rtlCol="0" anchor="ctr"/>
          <a:lstStyle/>
          <a:p>
            <a:pPr marL="0" indent="0">
              <a:buNone/>
            </a:pPr>
            <a:r>
              <a:rPr lang="en-US" sz="1500" b="1" dirty="0">
                <a:solidFill>
                  <a:srgbClr val="EDEAE4"/>
                </a:solidFill>
                <a:latin typeface="Trebuchet MS" pitchFamily="34" charset="0"/>
                <a:ea typeface="Trebuchet MS" pitchFamily="34" charset="-122"/>
                <a:cs typeface="Trebuchet MS" pitchFamily="34" charset="-120"/>
              </a:rPr>
              <a:t>Build production lines, not pilots.</a:t>
            </a:r>
            <a:endParaRPr lang="en-US" sz="1500" dirty="0"/>
          </a:p>
        </p:txBody>
      </p:sp>
      <p:sp>
        <p:nvSpPr>
          <p:cNvPr id="6" name="Text 4"/>
          <p:cNvSpPr/>
          <p:nvPr/>
        </p:nvSpPr>
        <p:spPr>
          <a:xfrm>
            <a:off x="960120" y="1865376"/>
            <a:ext cx="7498080" cy="292608"/>
          </a:xfrm>
          <a:prstGeom prst="rect">
            <a:avLst/>
          </a:prstGeom>
          <a:noFill/>
          <a:ln/>
        </p:spPr>
        <p:txBody>
          <a:bodyPr wrap="square" lIns="0" tIns="0" rIns="0" bIns="0" rtlCol="0" anchor="ctr"/>
          <a:lstStyle/>
          <a:p>
            <a:pPr marL="0" indent="0">
              <a:buNone/>
            </a:pPr>
            <a:r>
              <a:rPr lang="en-US" sz="1300" dirty="0">
                <a:solidFill>
                  <a:srgbClr val="9BA1A8"/>
                </a:solidFill>
                <a:latin typeface="Calibri" pitchFamily="34" charset="0"/>
                <a:ea typeface="Calibri" pitchFamily="34" charset="-122"/>
                <a:cs typeface="Calibri" pitchFamily="34" charset="-120"/>
              </a:rPr>
              <a:t>Fund the second and third use case before celebrating the first.</a:t>
            </a:r>
            <a:endParaRPr lang="en-US" sz="1300" dirty="0"/>
          </a:p>
        </p:txBody>
      </p:sp>
      <p:sp>
        <p:nvSpPr>
          <p:cNvPr id="7" name="Text 5"/>
          <p:cNvSpPr/>
          <p:nvPr/>
        </p:nvSpPr>
        <p:spPr>
          <a:xfrm>
            <a:off x="502920" y="2212848"/>
            <a:ext cx="365760" cy="320040"/>
          </a:xfrm>
          <a:prstGeom prst="rect">
            <a:avLst/>
          </a:prstGeom>
          <a:noFill/>
          <a:ln/>
        </p:spPr>
        <p:txBody>
          <a:bodyPr wrap="square" lIns="0" tIns="0" rIns="0" bIns="0" rtlCol="0" anchor="ctr"/>
          <a:lstStyle/>
          <a:p>
            <a:pPr marL="0" indent="0">
              <a:buNone/>
            </a:pPr>
            <a:r>
              <a:rPr lang="en-US" sz="1800" b="1" dirty="0">
                <a:solidFill>
                  <a:srgbClr val="E9A13B"/>
                </a:solidFill>
                <a:latin typeface="Trebuchet MS" pitchFamily="34" charset="0"/>
                <a:ea typeface="Trebuchet MS" pitchFamily="34" charset="-122"/>
                <a:cs typeface="Trebuchet MS" pitchFamily="34" charset="-120"/>
              </a:rPr>
              <a:t>2</a:t>
            </a:r>
            <a:endParaRPr lang="en-US" sz="1800" dirty="0"/>
          </a:p>
        </p:txBody>
      </p:sp>
      <p:sp>
        <p:nvSpPr>
          <p:cNvPr id="8" name="Text 6"/>
          <p:cNvSpPr/>
          <p:nvPr/>
        </p:nvSpPr>
        <p:spPr>
          <a:xfrm>
            <a:off x="960120" y="2194560"/>
            <a:ext cx="7498080" cy="329184"/>
          </a:xfrm>
          <a:prstGeom prst="rect">
            <a:avLst/>
          </a:prstGeom>
          <a:noFill/>
          <a:ln/>
        </p:spPr>
        <p:txBody>
          <a:bodyPr wrap="square" lIns="0" tIns="0" rIns="0" bIns="0" rtlCol="0" anchor="ctr"/>
          <a:lstStyle/>
          <a:p>
            <a:pPr marL="0" indent="0">
              <a:buNone/>
            </a:pPr>
            <a:r>
              <a:rPr lang="en-US" sz="1500" b="1" dirty="0">
                <a:solidFill>
                  <a:srgbClr val="EDEAE4"/>
                </a:solidFill>
                <a:latin typeface="Trebuchet MS" pitchFamily="34" charset="0"/>
                <a:ea typeface="Trebuchet MS" pitchFamily="34" charset="-122"/>
                <a:cs typeface="Trebuchet MS" pitchFamily="34" charset="-120"/>
              </a:rPr>
              <a:t>Own your context layer. Rent the rest.</a:t>
            </a:r>
            <a:endParaRPr lang="en-US" sz="1500" dirty="0"/>
          </a:p>
        </p:txBody>
      </p:sp>
      <p:sp>
        <p:nvSpPr>
          <p:cNvPr id="9" name="Text 7"/>
          <p:cNvSpPr/>
          <p:nvPr/>
        </p:nvSpPr>
        <p:spPr>
          <a:xfrm>
            <a:off x="960120" y="2505456"/>
            <a:ext cx="7498080" cy="292608"/>
          </a:xfrm>
          <a:prstGeom prst="rect">
            <a:avLst/>
          </a:prstGeom>
          <a:noFill/>
          <a:ln/>
        </p:spPr>
        <p:txBody>
          <a:bodyPr wrap="square" lIns="0" tIns="0" rIns="0" bIns="0" rtlCol="0" anchor="ctr"/>
          <a:lstStyle/>
          <a:p>
            <a:pPr marL="0" indent="0">
              <a:buNone/>
            </a:pPr>
            <a:r>
              <a:rPr lang="en-US" sz="1300" dirty="0">
                <a:solidFill>
                  <a:srgbClr val="9BA1A8"/>
                </a:solidFill>
                <a:latin typeface="Calibri" pitchFamily="34" charset="0"/>
                <a:ea typeface="Calibri" pitchFamily="34" charset="-122"/>
                <a:cs typeface="Calibri" pitchFamily="34" charset="-120"/>
              </a:rPr>
              <a:t>Data and semantics are strategic; models and compute are purchases.</a:t>
            </a:r>
            <a:endParaRPr lang="en-US" sz="1300" dirty="0"/>
          </a:p>
        </p:txBody>
      </p:sp>
      <p:sp>
        <p:nvSpPr>
          <p:cNvPr id="10" name="Text 8"/>
          <p:cNvSpPr/>
          <p:nvPr/>
        </p:nvSpPr>
        <p:spPr>
          <a:xfrm>
            <a:off x="502920" y="2852928"/>
            <a:ext cx="365760" cy="320040"/>
          </a:xfrm>
          <a:prstGeom prst="rect">
            <a:avLst/>
          </a:prstGeom>
          <a:noFill/>
          <a:ln/>
        </p:spPr>
        <p:txBody>
          <a:bodyPr wrap="square" lIns="0" tIns="0" rIns="0" bIns="0" rtlCol="0" anchor="ctr"/>
          <a:lstStyle/>
          <a:p>
            <a:pPr marL="0" indent="0">
              <a:buNone/>
            </a:pPr>
            <a:r>
              <a:rPr lang="en-US" sz="1800" b="1" dirty="0">
                <a:solidFill>
                  <a:srgbClr val="E9A13B"/>
                </a:solidFill>
                <a:latin typeface="Trebuchet MS" pitchFamily="34" charset="0"/>
                <a:ea typeface="Trebuchet MS" pitchFamily="34" charset="-122"/>
                <a:cs typeface="Trebuchet MS" pitchFamily="34" charset="-120"/>
              </a:rPr>
              <a:t>3</a:t>
            </a:r>
            <a:endParaRPr lang="en-US" sz="1800" dirty="0"/>
          </a:p>
        </p:txBody>
      </p:sp>
      <p:sp>
        <p:nvSpPr>
          <p:cNvPr id="11" name="Text 9"/>
          <p:cNvSpPr/>
          <p:nvPr/>
        </p:nvSpPr>
        <p:spPr>
          <a:xfrm>
            <a:off x="960120" y="2834640"/>
            <a:ext cx="7498080" cy="329184"/>
          </a:xfrm>
          <a:prstGeom prst="rect">
            <a:avLst/>
          </a:prstGeom>
          <a:noFill/>
          <a:ln/>
        </p:spPr>
        <p:txBody>
          <a:bodyPr wrap="square" lIns="0" tIns="0" rIns="0" bIns="0" rtlCol="0" anchor="ctr"/>
          <a:lstStyle/>
          <a:p>
            <a:pPr marL="0" indent="0">
              <a:buNone/>
            </a:pPr>
            <a:r>
              <a:rPr lang="en-US" sz="1500" b="1" dirty="0">
                <a:solidFill>
                  <a:srgbClr val="EDEAE4"/>
                </a:solidFill>
                <a:latin typeface="Trebuchet MS" pitchFamily="34" charset="0"/>
                <a:ea typeface="Trebuchet MS" pitchFamily="34" charset="-122"/>
                <a:cs typeface="Trebuchet MS" pitchFamily="34" charset="-120"/>
              </a:rPr>
              <a:t>Make portability a policy, not a preference.</a:t>
            </a:r>
            <a:endParaRPr lang="en-US" sz="1500" dirty="0"/>
          </a:p>
        </p:txBody>
      </p:sp>
      <p:sp>
        <p:nvSpPr>
          <p:cNvPr id="12" name="Text 10"/>
          <p:cNvSpPr/>
          <p:nvPr/>
        </p:nvSpPr>
        <p:spPr>
          <a:xfrm>
            <a:off x="960120" y="3145536"/>
            <a:ext cx="7498080" cy="292608"/>
          </a:xfrm>
          <a:prstGeom prst="rect">
            <a:avLst/>
          </a:prstGeom>
          <a:noFill/>
          <a:ln/>
        </p:spPr>
        <p:txBody>
          <a:bodyPr wrap="square" lIns="0" tIns="0" rIns="0" bIns="0" rtlCol="0" anchor="ctr"/>
          <a:lstStyle/>
          <a:p>
            <a:pPr marL="0" indent="0">
              <a:buNone/>
            </a:pPr>
            <a:r>
              <a:rPr lang="en-US" sz="1300" dirty="0">
                <a:solidFill>
                  <a:srgbClr val="9BA1A8"/>
                </a:solidFill>
                <a:latin typeface="Calibri" pitchFamily="34" charset="0"/>
                <a:ea typeface="Calibri" pitchFamily="34" charset="-122"/>
                <a:cs typeface="Calibri" pitchFamily="34" charset="-120"/>
              </a:rPr>
              <a:t>If you cannot change model or cloud in a quarter, you are not sovereign.</a:t>
            </a:r>
            <a:endParaRPr lang="en-US" sz="1300" dirty="0"/>
          </a:p>
        </p:txBody>
      </p:sp>
      <p:sp>
        <p:nvSpPr>
          <p:cNvPr id="13" name="Text 11"/>
          <p:cNvSpPr/>
          <p:nvPr/>
        </p:nvSpPr>
        <p:spPr>
          <a:xfrm>
            <a:off x="502920" y="3493008"/>
            <a:ext cx="365760" cy="320040"/>
          </a:xfrm>
          <a:prstGeom prst="rect">
            <a:avLst/>
          </a:prstGeom>
          <a:noFill/>
          <a:ln/>
        </p:spPr>
        <p:txBody>
          <a:bodyPr wrap="square" lIns="0" tIns="0" rIns="0" bIns="0" rtlCol="0" anchor="ctr"/>
          <a:lstStyle/>
          <a:p>
            <a:pPr marL="0" indent="0">
              <a:buNone/>
            </a:pPr>
            <a:r>
              <a:rPr lang="en-US" sz="1800" b="1" dirty="0">
                <a:solidFill>
                  <a:srgbClr val="E9A13B"/>
                </a:solidFill>
                <a:latin typeface="Trebuchet MS" pitchFamily="34" charset="0"/>
                <a:ea typeface="Trebuchet MS" pitchFamily="34" charset="-122"/>
                <a:cs typeface="Trebuchet MS" pitchFamily="34" charset="-120"/>
              </a:rPr>
              <a:t>4</a:t>
            </a:r>
            <a:endParaRPr lang="en-US" sz="1800" dirty="0"/>
          </a:p>
        </p:txBody>
      </p:sp>
      <p:sp>
        <p:nvSpPr>
          <p:cNvPr id="14" name="Text 12"/>
          <p:cNvSpPr/>
          <p:nvPr/>
        </p:nvSpPr>
        <p:spPr>
          <a:xfrm>
            <a:off x="960120" y="3474720"/>
            <a:ext cx="7498080" cy="329184"/>
          </a:xfrm>
          <a:prstGeom prst="rect">
            <a:avLst/>
          </a:prstGeom>
          <a:noFill/>
          <a:ln/>
        </p:spPr>
        <p:txBody>
          <a:bodyPr wrap="square" lIns="0" tIns="0" rIns="0" bIns="0" rtlCol="0" anchor="ctr"/>
          <a:lstStyle/>
          <a:p>
            <a:pPr marL="0" indent="0">
              <a:buNone/>
            </a:pPr>
            <a:r>
              <a:rPr lang="en-US" sz="1500" b="1" dirty="0">
                <a:solidFill>
                  <a:srgbClr val="EDEAE4"/>
                </a:solidFill>
                <a:latin typeface="Trebuchet MS" pitchFamily="34" charset="0"/>
                <a:ea typeface="Trebuchet MS" pitchFamily="34" charset="-122"/>
                <a:cs typeface="Trebuchet MS" pitchFamily="34" charset="-120"/>
              </a:rPr>
              <a:t>Build the tolerances before the fleet.</a:t>
            </a:r>
            <a:endParaRPr lang="en-US" sz="1500" dirty="0"/>
          </a:p>
        </p:txBody>
      </p:sp>
      <p:sp>
        <p:nvSpPr>
          <p:cNvPr id="15" name="Text 13"/>
          <p:cNvSpPr/>
          <p:nvPr/>
        </p:nvSpPr>
        <p:spPr>
          <a:xfrm>
            <a:off x="960120" y="3785616"/>
            <a:ext cx="7498080" cy="292608"/>
          </a:xfrm>
          <a:prstGeom prst="rect">
            <a:avLst/>
          </a:prstGeom>
          <a:noFill/>
          <a:ln/>
        </p:spPr>
        <p:txBody>
          <a:bodyPr wrap="square" lIns="0" tIns="0" rIns="0" bIns="0" rtlCol="0" anchor="ctr"/>
          <a:lstStyle/>
          <a:p>
            <a:pPr marL="0" indent="0">
              <a:buNone/>
            </a:pPr>
            <a:r>
              <a:rPr lang="en-US" sz="1300" dirty="0">
                <a:solidFill>
                  <a:srgbClr val="9BA1A8"/>
                </a:solidFill>
                <a:latin typeface="Calibri" pitchFamily="34" charset="0"/>
                <a:ea typeface="Calibri" pitchFamily="34" charset="-122"/>
                <a:cs typeface="Calibri" pitchFamily="34" charset="-120"/>
              </a:rPr>
              <a:t>No evaluation infrastructure, no agents.</a:t>
            </a:r>
            <a:endParaRPr lang="en-US" sz="1300" dirty="0"/>
          </a:p>
        </p:txBody>
      </p:sp>
      <p:sp>
        <p:nvSpPr>
          <p:cNvPr id="16" name="Text 14"/>
          <p:cNvSpPr/>
          <p:nvPr/>
        </p:nvSpPr>
        <p:spPr>
          <a:xfrm>
            <a:off x="502920" y="4133088"/>
            <a:ext cx="365760" cy="320040"/>
          </a:xfrm>
          <a:prstGeom prst="rect">
            <a:avLst/>
          </a:prstGeom>
          <a:noFill/>
          <a:ln/>
        </p:spPr>
        <p:txBody>
          <a:bodyPr wrap="square" lIns="0" tIns="0" rIns="0" bIns="0" rtlCol="0" anchor="ctr"/>
          <a:lstStyle/>
          <a:p>
            <a:pPr marL="0" indent="0">
              <a:buNone/>
            </a:pPr>
            <a:r>
              <a:rPr lang="en-US" sz="1800" b="1" dirty="0">
                <a:solidFill>
                  <a:srgbClr val="E9A13B"/>
                </a:solidFill>
                <a:latin typeface="Trebuchet MS" pitchFamily="34" charset="0"/>
                <a:ea typeface="Trebuchet MS" pitchFamily="34" charset="-122"/>
                <a:cs typeface="Trebuchet MS" pitchFamily="34" charset="-120"/>
              </a:rPr>
              <a:t>5</a:t>
            </a:r>
            <a:endParaRPr lang="en-US" sz="1800" dirty="0"/>
          </a:p>
        </p:txBody>
      </p:sp>
      <p:sp>
        <p:nvSpPr>
          <p:cNvPr id="17" name="Text 15"/>
          <p:cNvSpPr/>
          <p:nvPr/>
        </p:nvSpPr>
        <p:spPr>
          <a:xfrm>
            <a:off x="960120" y="4114800"/>
            <a:ext cx="7498080" cy="329184"/>
          </a:xfrm>
          <a:prstGeom prst="rect">
            <a:avLst/>
          </a:prstGeom>
          <a:noFill/>
          <a:ln/>
        </p:spPr>
        <p:txBody>
          <a:bodyPr wrap="square" lIns="0" tIns="0" rIns="0" bIns="0" rtlCol="0" anchor="ctr"/>
          <a:lstStyle/>
          <a:p>
            <a:pPr marL="0" indent="0">
              <a:buNone/>
            </a:pPr>
            <a:r>
              <a:rPr lang="en-US" sz="1500" b="1" dirty="0">
                <a:solidFill>
                  <a:srgbClr val="EDEAE4"/>
                </a:solidFill>
                <a:latin typeface="Trebuchet MS" pitchFamily="34" charset="0"/>
                <a:ea typeface="Trebuchet MS" pitchFamily="34" charset="-122"/>
                <a:cs typeface="Trebuchet MS" pitchFamily="34" charset="-120"/>
              </a:rPr>
              <a:t>Put the grid in the roadmap.</a:t>
            </a:r>
            <a:endParaRPr lang="en-US" sz="1500" dirty="0"/>
          </a:p>
        </p:txBody>
      </p:sp>
      <p:sp>
        <p:nvSpPr>
          <p:cNvPr id="18" name="Text 16"/>
          <p:cNvSpPr/>
          <p:nvPr/>
        </p:nvSpPr>
        <p:spPr>
          <a:xfrm>
            <a:off x="960120" y="4425696"/>
            <a:ext cx="7498080" cy="292608"/>
          </a:xfrm>
          <a:prstGeom prst="rect">
            <a:avLst/>
          </a:prstGeom>
          <a:noFill/>
          <a:ln/>
        </p:spPr>
        <p:txBody>
          <a:bodyPr wrap="square" lIns="0" tIns="0" rIns="0" bIns="0" rtlCol="0" anchor="ctr"/>
          <a:lstStyle/>
          <a:p>
            <a:pPr marL="0" indent="0">
              <a:buNone/>
            </a:pPr>
            <a:r>
              <a:rPr lang="en-US" sz="1300" dirty="0">
                <a:solidFill>
                  <a:srgbClr val="9BA1A8"/>
                </a:solidFill>
                <a:latin typeface="Calibri" pitchFamily="34" charset="0"/>
                <a:ea typeface="Calibri" pitchFamily="34" charset="-122"/>
                <a:cs typeface="Calibri" pitchFamily="34" charset="-120"/>
              </a:rPr>
              <a:t>Energy and permitting are now AI architecture decisions.</a:t>
            </a: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WHAT WE WIN</a:t>
            </a:r>
            <a:endParaRPr lang="en-US" sz="1100" dirty="0"/>
          </a:p>
        </p:txBody>
      </p:sp>
      <p:sp>
        <p:nvSpPr>
          <p:cNvPr id="3" name="Text 1"/>
          <p:cNvSpPr/>
          <p:nvPr/>
        </p:nvSpPr>
        <p:spPr>
          <a:xfrm>
            <a:off x="502920" y="1234440"/>
            <a:ext cx="7863840" cy="1280160"/>
          </a:xfrm>
          <a:prstGeom prst="rect">
            <a:avLst/>
          </a:prstGeom>
          <a:noFill/>
          <a:ln/>
        </p:spPr>
        <p:txBody>
          <a:bodyPr wrap="square" lIns="0" tIns="0" rIns="0" bIns="0" rtlCol="0" anchor="t"/>
          <a:lstStyle/>
          <a:p>
            <a:pPr marL="0" indent="0">
              <a:lnSpc>
                <a:spcPts val="4600"/>
              </a:lnSpc>
              <a:buNone/>
            </a:pPr>
            <a:r>
              <a:rPr lang="en-US" sz="3600" b="1" dirty="0">
                <a:solidFill>
                  <a:srgbClr val="EDEAE4"/>
                </a:solidFill>
                <a:latin typeface="Trebuchet MS" pitchFamily="34" charset="0"/>
                <a:ea typeface="Trebuchet MS" pitchFamily="34" charset="-122"/>
                <a:cs typeface="Trebuchet MS" pitchFamily="34" charset="-120"/>
              </a:rPr>
              <a:t>We will own the layer where AI</a:t>
            </a:r>
            <a:endParaRPr lang="en-US" sz="3600" dirty="0"/>
          </a:p>
          <a:p>
            <a:pPr marL="0" indent="0">
              <a:lnSpc>
                <a:spcPts val="4600"/>
              </a:lnSpc>
              <a:buNone/>
            </a:pPr>
            <a:r>
              <a:rPr lang="en-US" sz="3600" b="1" dirty="0">
                <a:solidFill>
                  <a:srgbClr val="EDEAE4"/>
                </a:solidFill>
                <a:latin typeface="Trebuchet MS" pitchFamily="34" charset="0"/>
                <a:ea typeface="Trebuchet MS" pitchFamily="34" charset="-122"/>
                <a:cs typeface="Trebuchet MS" pitchFamily="34" charset="-120"/>
              </a:rPr>
              <a:t>touches </a:t>
            </a:r>
            <a:r>
              <a:rPr lang="en-US" sz="3600" b="1" dirty="0">
                <a:solidFill>
                  <a:srgbClr val="E9A13B"/>
                </a:solidFill>
                <a:latin typeface="Trebuchet MS" pitchFamily="34" charset="0"/>
                <a:ea typeface="Trebuchet MS" pitchFamily="34" charset="-122"/>
                <a:cs typeface="Trebuchet MS" pitchFamily="34" charset="-120"/>
              </a:rPr>
              <a:t>physical reality</a:t>
            </a:r>
            <a:r>
              <a:rPr lang="en-US" sz="3600" b="1" dirty="0">
                <a:solidFill>
                  <a:srgbClr val="EDEAE4"/>
                </a:solidFill>
                <a:latin typeface="Trebuchet MS" pitchFamily="34" charset="0"/>
                <a:ea typeface="Trebuchet MS" pitchFamily="34" charset="-122"/>
                <a:cs typeface="Trebuchet MS" pitchFamily="34" charset="-120"/>
              </a:rPr>
              <a:t>.</a:t>
            </a:r>
            <a:endParaRPr lang="en-US" sz="3600" dirty="0"/>
          </a:p>
        </p:txBody>
      </p:sp>
      <p:sp>
        <p:nvSpPr>
          <p:cNvPr id="4" name="Text 2"/>
          <p:cNvSpPr/>
          <p:nvPr/>
        </p:nvSpPr>
        <p:spPr>
          <a:xfrm>
            <a:off x="502920" y="2788920"/>
            <a:ext cx="7772400" cy="1097280"/>
          </a:xfrm>
          <a:prstGeom prst="rect">
            <a:avLst/>
          </a:prstGeom>
          <a:noFill/>
          <a:ln/>
        </p:spPr>
        <p:txBody>
          <a:bodyPr wrap="square" lIns="0" tIns="0" rIns="0" bIns="0" rtlCol="0" anchor="ctr"/>
          <a:lstStyle/>
          <a:p>
            <a:pPr marL="0" indent="0">
              <a:lnSpc>
                <a:spcPts val="2700"/>
              </a:lnSpc>
              <a:buNone/>
            </a:pPr>
            <a:r>
              <a:rPr lang="en-US" sz="1600" dirty="0">
                <a:solidFill>
                  <a:srgbClr val="9BA1A8"/>
                </a:solidFill>
                <a:latin typeface="Calibri" pitchFamily="34" charset="0"/>
                <a:ea typeface="Calibri" pitchFamily="34" charset="-122"/>
                <a:cs typeface="Calibri" pitchFamily="34" charset="-120"/>
              </a:rPr>
              <a:t>We will not have the largest model. We are not going to.</a:t>
            </a:r>
            <a:endParaRPr lang="en-US" sz="1600" dirty="0"/>
          </a:p>
          <a:p>
            <a:pPr marL="0" indent="0">
              <a:lnSpc>
                <a:spcPts val="2700"/>
              </a:lnSpc>
              <a:buNone/>
            </a:pPr>
            <a:r>
              <a:rPr lang="en-US" sz="1600" dirty="0">
                <a:solidFill>
                  <a:srgbClr val="EDEAE4"/>
                </a:solidFill>
                <a:latin typeface="Calibri" pitchFamily="34" charset="0"/>
                <a:ea typeface="Calibri" pitchFamily="34" charset="-122"/>
                <a:cs typeface="Calibri" pitchFamily="34" charset="-120"/>
              </a:rPr>
              <a:t>Factories, grids, hospitals, logistics, defence — and we define what</a:t>
            </a:r>
            <a:endParaRPr lang="en-US" sz="1600" dirty="0"/>
          </a:p>
          <a:p>
            <a:pPr marL="0" indent="0">
              <a:lnSpc>
                <a:spcPts val="2700"/>
              </a:lnSpc>
              <a:buNone/>
            </a:pPr>
            <a:r>
              <a:rPr lang="en-US" sz="1600" dirty="0">
                <a:solidFill>
                  <a:srgbClr val="EDEAE4"/>
                </a:solidFill>
                <a:latin typeface="Calibri" pitchFamily="34" charset="0"/>
                <a:ea typeface="Calibri" pitchFamily="34" charset="-122"/>
                <a:cs typeface="Calibri" pitchFamily="34" charset="-120"/>
              </a:rPr>
              <a:t>“certified, auditable, trusted enough to run a production line” means.</a:t>
            </a:r>
            <a:endParaRPr lang="en-US" sz="1600" dirty="0"/>
          </a:p>
        </p:txBody>
      </p:sp>
      <p:sp>
        <p:nvSpPr>
          <p:cNvPr id="5" name="Text 3"/>
          <p:cNvSpPr/>
          <p:nvPr/>
        </p:nvSpPr>
        <p:spPr>
          <a:xfrm>
            <a:off x="502920" y="4069080"/>
            <a:ext cx="7772400" cy="457200"/>
          </a:xfrm>
          <a:prstGeom prst="rect">
            <a:avLst/>
          </a:prstGeom>
          <a:noFill/>
          <a:ln/>
        </p:spPr>
        <p:txBody>
          <a:bodyPr wrap="square" lIns="0" tIns="0" rIns="0" bIns="0" rtlCol="0" anchor="ctr"/>
          <a:lstStyle/>
          <a:p>
            <a:pPr marL="0" indent="0">
              <a:lnSpc>
                <a:spcPts val="1900"/>
              </a:lnSpc>
              <a:buNone/>
            </a:pPr>
            <a:r>
              <a:rPr lang="en-US" sz="1350" dirty="0">
                <a:solidFill>
                  <a:srgbClr val="9BA1A8"/>
                </a:solidFill>
                <a:latin typeface="Calibri" pitchFamily="34" charset="0"/>
                <a:ea typeface="Calibri" pitchFamily="34" charset="-122"/>
                <a:cs typeface="Calibri" pitchFamily="34" charset="-120"/>
              </a:rPr>
              <a:t>That is not the consolation prize. It is the position Europe built in machine tools and pharmaceuticals — and it lasted a century.</a:t>
            </a:r>
            <a:endParaRPr lang="en-US" sz="13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THE CLOSE</a:t>
            </a:r>
            <a:endParaRPr lang="en-US" sz="1100" dirty="0"/>
          </a:p>
        </p:txBody>
      </p:sp>
      <p:sp>
        <p:nvSpPr>
          <p:cNvPr id="3" name="Text 1"/>
          <p:cNvSpPr/>
          <p:nvPr/>
        </p:nvSpPr>
        <p:spPr>
          <a:xfrm>
            <a:off x="502920" y="1051560"/>
            <a:ext cx="8138160" cy="3017520"/>
          </a:xfrm>
          <a:prstGeom prst="rect">
            <a:avLst/>
          </a:prstGeom>
          <a:noFill/>
          <a:ln/>
        </p:spPr>
        <p:txBody>
          <a:bodyPr wrap="square" lIns="0" tIns="0" rIns="0" bIns="0" rtlCol="0" anchor="ctr"/>
          <a:lstStyle/>
          <a:p>
            <a:pPr marL="0" indent="0">
              <a:lnSpc>
                <a:spcPts val="5400"/>
              </a:lnSpc>
              <a:buNone/>
            </a:pPr>
            <a:r>
              <a:rPr lang="en-US" sz="4200" b="1" dirty="0">
                <a:solidFill>
                  <a:srgbClr val="EDEAE4"/>
                </a:solidFill>
                <a:latin typeface="Trebuchet MS" pitchFamily="34" charset="0"/>
                <a:ea typeface="Trebuchet MS" pitchFamily="34" charset="-122"/>
                <a:cs typeface="Trebuchet MS" pitchFamily="34" charset="-120"/>
              </a:rPr>
              <a:t>Europe will not win by</a:t>
            </a:r>
            <a:endParaRPr lang="en-US" sz="4200" dirty="0"/>
          </a:p>
          <a:p>
            <a:pPr marL="0" indent="0">
              <a:lnSpc>
                <a:spcPts val="5400"/>
              </a:lnSpc>
              <a:buNone/>
            </a:pPr>
            <a:r>
              <a:rPr lang="en-US" sz="4200" b="1" dirty="0">
                <a:solidFill>
                  <a:srgbClr val="EDEAE4"/>
                </a:solidFill>
                <a:latin typeface="Trebuchet MS" pitchFamily="34" charset="0"/>
                <a:ea typeface="Trebuchet MS" pitchFamily="34" charset="-122"/>
                <a:cs typeface="Trebuchet MS" pitchFamily="34" charset="-120"/>
              </a:rPr>
              <a:t>building a bigger brain.</a:t>
            </a:r>
            <a:endParaRPr lang="en-US" sz="4200" dirty="0"/>
          </a:p>
          <a:p>
            <a:pPr marL="0" indent="0">
              <a:lnSpc>
                <a:spcPts val="5400"/>
              </a:lnSpc>
              <a:buNone/>
            </a:pPr>
            <a:r>
              <a:rPr lang="en-US" sz="4200" b="1" dirty="0">
                <a:solidFill>
                  <a:srgbClr val="EDEAE4"/>
                </a:solidFill>
                <a:latin typeface="Trebuchet MS" pitchFamily="34" charset="0"/>
                <a:ea typeface="Trebuchet MS" pitchFamily="34" charset="-122"/>
                <a:cs typeface="Trebuchet MS" pitchFamily="34" charset="-120"/>
              </a:rPr>
              <a:t>It will win by building</a:t>
            </a:r>
            <a:endParaRPr lang="en-US" sz="4200" dirty="0"/>
          </a:p>
          <a:p>
            <a:pPr marL="0" indent="0">
              <a:lnSpc>
                <a:spcPts val="5400"/>
              </a:lnSpc>
              <a:buNone/>
            </a:pPr>
            <a:r>
              <a:rPr lang="en-US" sz="4200" b="1" dirty="0">
                <a:solidFill>
                  <a:srgbClr val="EDEAE4"/>
                </a:solidFill>
                <a:latin typeface="Trebuchet MS" pitchFamily="34" charset="0"/>
                <a:ea typeface="Trebuchet MS" pitchFamily="34" charset="-122"/>
                <a:cs typeface="Trebuchet MS" pitchFamily="34" charset="-120"/>
              </a:rPr>
              <a:t>a better </a:t>
            </a:r>
            <a:r>
              <a:rPr lang="en-US" sz="4200" b="1" dirty="0">
                <a:solidFill>
                  <a:srgbClr val="E9A13B"/>
                </a:solidFill>
                <a:latin typeface="Trebuchet MS" pitchFamily="34" charset="0"/>
                <a:ea typeface="Trebuchet MS" pitchFamily="34" charset="-122"/>
                <a:cs typeface="Trebuchet MS" pitchFamily="34" charset="-120"/>
              </a:rPr>
              <a:t>factory</a:t>
            </a:r>
            <a:r>
              <a:rPr lang="en-US" sz="4200" b="1" dirty="0">
                <a:solidFill>
                  <a:srgbClr val="EDEAE4"/>
                </a:solidFill>
                <a:latin typeface="Trebuchet MS" pitchFamily="34" charset="0"/>
                <a:ea typeface="Trebuchet MS" pitchFamily="34" charset="-122"/>
                <a:cs typeface="Trebuchet MS" pitchFamily="34" charset="-120"/>
              </a:rPr>
              <a:t>.</a:t>
            </a:r>
            <a:endParaRPr lang="en-US" sz="4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502920" y="384048"/>
            <a:ext cx="8046720" cy="256032"/>
          </a:xfrm>
          <a:prstGeom prst="rect">
            <a:avLst/>
          </a:prstGeom>
          <a:noFill/>
          <a:ln/>
        </p:spPr>
        <p:txBody>
          <a:bodyPr wrap="square" lIns="0" tIns="0" rIns="0" bIns="0" rtlCol="0" anchor="ctr"/>
          <a:lstStyle/>
          <a:p>
            <a:pPr marL="0" indent="0">
              <a:buNone/>
            </a:pPr>
            <a:r>
              <a:rPr lang="en-US" sz="1100" b="1" kern="0" spc="200" dirty="0">
                <a:solidFill>
                  <a:srgbClr val="E9A13B"/>
                </a:solidFill>
                <a:latin typeface="Calibri" pitchFamily="34" charset="0"/>
                <a:ea typeface="Calibri" pitchFamily="34" charset="-122"/>
                <a:cs typeface="Calibri" pitchFamily="34" charset="-120"/>
              </a:rPr>
              <a:t>MUNICHTECH EXPO 2026</a:t>
            </a:r>
            <a:endParaRPr lang="en-US" sz="1100" dirty="0"/>
          </a:p>
        </p:txBody>
      </p:sp>
      <p:sp>
        <p:nvSpPr>
          <p:cNvPr id="3" name="Text 1"/>
          <p:cNvSpPr/>
          <p:nvPr/>
        </p:nvSpPr>
        <p:spPr>
          <a:xfrm>
            <a:off x="502920" y="1737360"/>
            <a:ext cx="7863840" cy="1005840"/>
          </a:xfrm>
          <a:prstGeom prst="rect">
            <a:avLst/>
          </a:prstGeom>
          <a:noFill/>
          <a:ln/>
        </p:spPr>
        <p:txBody>
          <a:bodyPr wrap="square" lIns="0" tIns="0" rIns="0" bIns="0" rtlCol="0" anchor="ctr"/>
          <a:lstStyle/>
          <a:p>
            <a:pPr marL="0" indent="0">
              <a:buNone/>
            </a:pPr>
            <a:r>
              <a:rPr lang="en-US" sz="5400" b="1" dirty="0">
                <a:solidFill>
                  <a:srgbClr val="EDEAE4"/>
                </a:solidFill>
                <a:latin typeface="Trebuchet MS" pitchFamily="34" charset="0"/>
                <a:ea typeface="Trebuchet MS" pitchFamily="34" charset="-122"/>
                <a:cs typeface="Trebuchet MS" pitchFamily="34" charset="-120"/>
              </a:rPr>
              <a:t>Thank you</a:t>
            </a:r>
            <a:endParaRPr lang="en-US" sz="5400" dirty="0"/>
          </a:p>
        </p:txBody>
      </p:sp>
      <p:sp>
        <p:nvSpPr>
          <p:cNvPr id="4" name="Text 2"/>
          <p:cNvSpPr/>
          <p:nvPr/>
        </p:nvSpPr>
        <p:spPr>
          <a:xfrm>
            <a:off x="502920" y="3017520"/>
            <a:ext cx="7680960" cy="822960"/>
          </a:xfrm>
          <a:prstGeom prst="rect">
            <a:avLst/>
          </a:prstGeom>
          <a:noFill/>
          <a:ln/>
        </p:spPr>
        <p:txBody>
          <a:bodyPr wrap="square" lIns="0" tIns="0" rIns="0" bIns="0" rtlCol="0" anchor="ctr"/>
          <a:lstStyle/>
          <a:p>
            <a:pPr marL="0" indent="0">
              <a:lnSpc>
                <a:spcPts val="2600"/>
              </a:lnSpc>
              <a:buNone/>
            </a:pPr>
            <a:r>
              <a:rPr lang="en-US" sz="1500" dirty="0">
                <a:solidFill>
                  <a:srgbClr val="9BA1A8"/>
                </a:solidFill>
                <a:latin typeface="Calibri" pitchFamily="34" charset="0"/>
                <a:ea typeface="Calibri" pitchFamily="34" charset="-122"/>
                <a:cs typeface="Calibri" pitchFamily="34" charset="-120"/>
              </a:rPr>
              <a:t>Questions welcome — especially the hard ones about layer three.</a:t>
            </a:r>
            <a:endParaRPr lang="en-US" sz="1500" dirty="0"/>
          </a:p>
          <a:p>
            <a:pPr marL="0" indent="0">
              <a:lnSpc>
                <a:spcPts val="2600"/>
              </a:lnSpc>
              <a:buNone/>
            </a:pPr>
            <a:r>
              <a:rPr lang="en-US" sz="1500" dirty="0">
                <a:solidFill>
                  <a:srgbClr val="9BA1A8"/>
                </a:solidFill>
                <a:latin typeface="Calibri" pitchFamily="34" charset="0"/>
                <a:ea typeface="Calibri" pitchFamily="34" charset="-122"/>
                <a:cs typeface="Calibri" pitchFamily="34" charset="-120"/>
              </a:rPr>
              <a:t>Lead AI Engineer  ·  AWS  ·  Siemens  ·  Proximus ADA</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6eba274-df3c-4a6b-9802-8e3b88401ee3}" enabled="1" method="Privileged" siteId="{e7ab81b2-1e84-4bf7-9dcb-b6fec01ed138}" contentBits="2" removed="0"/>
</clbl:labelList>
</file>

<file path=docProps/app.xml><?xml version="1.0" encoding="utf-8"?>
<Properties xmlns="http://schemas.openxmlformats.org/officeDocument/2006/extended-properties" xmlns:vt="http://schemas.openxmlformats.org/officeDocument/2006/docPropsVTypes">
  <TotalTime>2</TotalTime>
  <Words>4857</Words>
  <Application>Microsoft Office PowerPoint</Application>
  <PresentationFormat>On-screen Show (16:9)</PresentationFormat>
  <Paragraphs>295</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Aptos</vt:lpstr>
      <vt:lpstr>Arial</vt:lpstr>
      <vt:lpstr>Calibri</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GRASSO Lilia (GCP/MST)</cp:lastModifiedBy>
  <cp:revision>4</cp:revision>
  <dcterms:created xsi:type="dcterms:W3CDTF">2026-08-14T08:10:22Z</dcterms:created>
  <dcterms:modified xsi:type="dcterms:W3CDTF">2026-08-14T08:37:30Z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Theme:3</vt:lpwstr>
  </property>
  <property fmtid="{D5CDD505-2E9C-101B-9397-08002B2CF9AE}" pid="3" name="ClassificationContentMarkingFooterText">
    <vt:lpwstr>This information doesn’t represent Proximus’ position and is sent for personal use only.</vt:lpwstr>
  </property>
</Properties>
</file>